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78" r:id="rId6"/>
    <p:sldId id="279" r:id="rId7"/>
    <p:sldId id="280" r:id="rId8"/>
  </p:sldIdLst>
  <p:sldSz cx="9144000" cy="6858000" type="screen4x3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OTHY WRIGHT" initials="TW" lastIdx="1" clrIdx="0">
    <p:extLst>
      <p:ext uri="{19B8F6BF-5375-455C-9EA6-DF929625EA0E}">
        <p15:presenceInfo xmlns:p15="http://schemas.microsoft.com/office/powerpoint/2012/main" userId="S-1-5-21-2120241691-1871719995-2025350087-934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66FF"/>
    <a:srgbClr val="FF0000"/>
    <a:srgbClr val="8CC63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54" autoAdjust="0"/>
  </p:normalViewPr>
  <p:slideViewPr>
    <p:cSldViewPr>
      <p:cViewPr varScale="1">
        <p:scale>
          <a:sx n="96" d="100"/>
          <a:sy n="96" d="100"/>
        </p:scale>
        <p:origin x="203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47E035A4-7FF6-4715-B629-0C2BF74EABCF}" type="datetimeFigureOut">
              <a:rPr lang="en-GB" smtClean="0"/>
              <a:pPr/>
              <a:t>09/06/2021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9416FC02-5990-4D43-8049-C32149A37A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90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37622-E8EB-46CD-A098-5D6381FAD078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874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37622-E8EB-46CD-A098-5D6381FAD07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510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37622-E8EB-46CD-A098-5D6381FAD078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172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81B4-AF1E-4AB8-AE59-E2B721E7DEB2}" type="datetimeFigureOut">
              <a:rPr lang="en-GB" smtClean="0"/>
              <a:pPr/>
              <a:t>09/06/2021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DE00C-948C-4364-AC95-CB10CAA57C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81B4-AF1E-4AB8-AE59-E2B721E7DEB2}" type="datetimeFigureOut">
              <a:rPr lang="en-GB" smtClean="0"/>
              <a:pPr/>
              <a:t>09/06/2021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DE00C-948C-4364-AC95-CB10CAA57C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81B4-AF1E-4AB8-AE59-E2B721E7DEB2}" type="datetimeFigureOut">
              <a:rPr lang="en-GB" smtClean="0"/>
              <a:pPr/>
              <a:t>09/06/2021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DE00C-948C-4364-AC95-CB10CAA57C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81B4-AF1E-4AB8-AE59-E2B721E7DEB2}" type="datetimeFigureOut">
              <a:rPr lang="en-GB" smtClean="0"/>
              <a:pPr/>
              <a:t>09/06/2021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DE00C-948C-4364-AC95-CB10CAA57C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81B4-AF1E-4AB8-AE59-E2B721E7DEB2}" type="datetimeFigureOut">
              <a:rPr lang="en-GB" smtClean="0"/>
              <a:pPr/>
              <a:t>09/06/2021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DE00C-948C-4364-AC95-CB10CAA57C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81B4-AF1E-4AB8-AE59-E2B721E7DEB2}" type="datetimeFigureOut">
              <a:rPr lang="en-GB" smtClean="0"/>
              <a:pPr/>
              <a:t>09/06/2021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DE00C-948C-4364-AC95-CB10CAA57C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81B4-AF1E-4AB8-AE59-E2B721E7DEB2}" type="datetimeFigureOut">
              <a:rPr lang="en-GB" smtClean="0"/>
              <a:pPr/>
              <a:t>09/06/2021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DE00C-948C-4364-AC95-CB10CAA57C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81B4-AF1E-4AB8-AE59-E2B721E7DEB2}" type="datetimeFigureOut">
              <a:rPr lang="en-GB" smtClean="0"/>
              <a:pPr/>
              <a:t>09/06/2021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DE00C-948C-4364-AC95-CB10CAA57C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81B4-AF1E-4AB8-AE59-E2B721E7DEB2}" type="datetimeFigureOut">
              <a:rPr lang="en-GB" smtClean="0"/>
              <a:pPr/>
              <a:t>09/06/2021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DE00C-948C-4364-AC95-CB10CAA57C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81B4-AF1E-4AB8-AE59-E2B721E7DEB2}" type="datetimeFigureOut">
              <a:rPr lang="en-GB" smtClean="0"/>
              <a:pPr/>
              <a:t>09/06/2021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DE00C-948C-4364-AC95-CB10CAA57C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81B4-AF1E-4AB8-AE59-E2B721E7DEB2}" type="datetimeFigureOut">
              <a:rPr lang="en-GB" smtClean="0"/>
              <a:pPr/>
              <a:t>09/06/2021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DE00C-948C-4364-AC95-CB10CAA57C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981B4-AF1E-4AB8-AE59-E2B721E7DEB2}" type="datetimeFigureOut">
              <a:rPr lang="en-GB" smtClean="0"/>
              <a:pPr/>
              <a:t>09/06/2021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DE00C-948C-4364-AC95-CB10CAA57C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83EAF0-9CA0-466E-A24B-153BB94601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/>
          <a:stretch/>
        </p:blipFill>
        <p:spPr>
          <a:xfrm>
            <a:off x="0" y="-18323"/>
            <a:ext cx="9144000" cy="6858000"/>
          </a:xfrm>
          <a:prstGeom prst="rect">
            <a:avLst/>
          </a:prstGeom>
        </p:spPr>
      </p:pic>
      <p:pic>
        <p:nvPicPr>
          <p:cNvPr id="6" name="Picture 1" descr="Title_flash.png">
            <a:extLst>
              <a:ext uri="{FF2B5EF4-FFF2-40B4-BE49-F238E27FC236}">
                <a16:creationId xmlns:a16="http://schemas.microsoft.com/office/drawing/2014/main" id="{984A4D15-EFE4-4F54-925E-4AB2121459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3419"/>
            <a:ext cx="511256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34988" y="548680"/>
            <a:ext cx="7941568" cy="1210146"/>
          </a:xfrm>
        </p:spPr>
        <p:txBody>
          <a:bodyPr anchor="t">
            <a:noAutofit/>
          </a:bodyPr>
          <a:lstStyle/>
          <a:p>
            <a:r>
              <a:rPr lang="en-GB" sz="3200" i="1" dirty="0">
                <a:solidFill>
                  <a:schemeClr val="bg1"/>
                </a:solidFill>
              </a:rPr>
              <a:t> St Hilary Primary Lunch Menu</a:t>
            </a:r>
            <a:br>
              <a:rPr lang="en-GB" sz="3200" i="1" u="sng" dirty="0">
                <a:solidFill>
                  <a:schemeClr val="bg1"/>
                </a:solidFill>
              </a:rPr>
            </a:br>
            <a:r>
              <a:rPr lang="en-GB" sz="3200" i="1" dirty="0">
                <a:solidFill>
                  <a:schemeClr val="bg1"/>
                </a:solidFill>
              </a:rPr>
              <a:t>Autumn 2021</a:t>
            </a:r>
            <a:br>
              <a:rPr lang="en-GB" sz="3200" i="1" dirty="0">
                <a:solidFill>
                  <a:schemeClr val="bg1"/>
                </a:solidFill>
              </a:rPr>
            </a:br>
            <a:endParaRPr lang="en-GB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2AE32A-69EC-448D-A05B-FD4A6F252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04"/>
            <a:ext cx="9143999" cy="6870103"/>
          </a:xfrm>
          <a:prstGeom prst="rect">
            <a:avLst/>
          </a:prstGeom>
        </p:spPr>
      </p:pic>
      <p:pic>
        <p:nvPicPr>
          <p:cNvPr id="7" name="Picture 1" descr="Title_flash.png">
            <a:extLst>
              <a:ext uri="{FF2B5EF4-FFF2-40B4-BE49-F238E27FC236}">
                <a16:creationId xmlns:a16="http://schemas.microsoft.com/office/drawing/2014/main" id="{267DCEDF-6EA8-46B8-86E4-2EFD3E6210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94" y="56959"/>
            <a:ext cx="2461830" cy="10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8" name="Text Box 65"/>
          <p:cNvSpPr txBox="1">
            <a:spLocks noChangeArrowheads="1"/>
          </p:cNvSpPr>
          <p:nvPr/>
        </p:nvSpPr>
        <p:spPr bwMode="auto">
          <a:xfrm>
            <a:off x="643581" y="41011"/>
            <a:ext cx="1944216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b="1" dirty="0">
                <a:solidFill>
                  <a:schemeClr val="bg1"/>
                </a:solidFill>
                <a:latin typeface="+mj-lt"/>
              </a:rPr>
              <a:t>Lunch Menu  </a:t>
            </a:r>
          </a:p>
          <a:p>
            <a:pPr algn="ctr">
              <a:spcBef>
                <a:spcPts val="600"/>
              </a:spcBef>
            </a:pPr>
            <a:r>
              <a:rPr lang="en-GB" b="1" dirty="0">
                <a:solidFill>
                  <a:schemeClr val="bg1"/>
                </a:solidFill>
                <a:latin typeface="+mj-lt"/>
                <a:ea typeface="MS PGothic" pitchFamily="34" charset="-128"/>
              </a:rPr>
              <a:t>Week 1 - Mains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A07250-D2C0-432D-A475-E884E6D0D1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6397" r="9107" b="10491"/>
          <a:stretch/>
        </p:blipFill>
        <p:spPr>
          <a:xfrm>
            <a:off x="525994" y="860867"/>
            <a:ext cx="8352929" cy="5815249"/>
          </a:xfrm>
          <a:prstGeom prst="rect">
            <a:avLst/>
          </a:prstGeom>
        </p:spPr>
      </p:pic>
      <p:graphicFrame>
        <p:nvGraphicFramePr>
          <p:cNvPr id="10" name="Group 213">
            <a:extLst>
              <a:ext uri="{FF2B5EF4-FFF2-40B4-BE49-F238E27FC236}">
                <a16:creationId xmlns:a16="http://schemas.microsoft.com/office/drawing/2014/main" id="{5DBFF8B7-06EA-4A23-830A-948466C27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350738"/>
              </p:ext>
            </p:extLst>
          </p:nvPr>
        </p:nvGraphicFramePr>
        <p:xfrm>
          <a:off x="864007" y="866731"/>
          <a:ext cx="7560840" cy="5809385"/>
        </p:xfrm>
        <a:graphic>
          <a:graphicData uri="http://schemas.openxmlformats.org/drawingml/2006/table">
            <a:tbl>
              <a:tblPr/>
              <a:tblGrid>
                <a:gridCol w="1076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5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7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36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57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5436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Monday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Tuesday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Wednesday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Thursday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Friday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6370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</a:b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Hot Main Dish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latin typeface="Gill Sans"/>
                        </a:rPr>
                        <a:t>Burrito (V)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dirty="0">
                        <a:solidFill>
                          <a:srgbClr val="000000"/>
                        </a:solidFill>
                        <a:latin typeface="Gill Sans"/>
                      </a:endParaRPr>
                    </a:p>
                    <a:p>
                      <a:pPr algn="ctr"/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Gill Sans"/>
                        </a:rPr>
                        <a:t>A soft wrap filled with lightly spiced veggies and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Allegra’s Chicken Filo Pie with Mashed Potato</a:t>
                      </a:r>
                      <a:endParaRPr kumimoji="0" lang="en-GB" sz="9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Light filo pastry,  hearty chicken centre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Roast Chicken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with Roast Potatoes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and Gravy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Succulent roast chicken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with fluffy roasties and tasty gravy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Beef Bolognese **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A classic Italian beef Bolognese in a yummy tomato sauce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Golden Fish Fingers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and Chips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Crispy Fish Fingers and scrummy chips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7786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Alternative Dish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Macaroni </a:t>
                      </a: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Cheese (V)</a:t>
                      </a: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Cheesy Macaroni Pasta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Allegra’s BBQ Beans  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latin typeface="Gill Sans"/>
                        </a:rPr>
                        <a:t>(V)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Served with  Cornbread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Sweet Potato and Chickpea Roast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with Roast Potatoes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and Gravy 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latin typeface="Gill Sans"/>
                        </a:rPr>
                        <a:t>(V)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A chunky sweet potato and chickpea roast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latin typeface="Gill Sans"/>
                        </a:rPr>
                        <a:t>Butternut Squash and Tomato Bake with Rice (V) **</a:t>
                      </a:r>
                      <a:endParaRPr kumimoji="0" lang="en-GB" sz="9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A delicious butternut squash and tomato bake served with rice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Quorn Dippers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and Chips 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latin typeface="Gill Sans"/>
                        </a:rPr>
                        <a:t>(V)</a:t>
                      </a: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Crispy Quorn nuggets  with their fav sauce – ketchup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743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Third Choice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0" i="1" dirty="0">
                        <a:solidFill>
                          <a:srgbClr val="000000"/>
                        </a:solidFill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Jacket Potato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with Salmon Mayonnaise ***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3370716"/>
                  </a:ext>
                </a:extLst>
              </a:tr>
              <a:tr h="365617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Salads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Including Lettuce, Cucumber, Tomato, Grated Carrot.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513923"/>
                  </a:ext>
                </a:extLst>
              </a:tr>
              <a:tr h="275533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Jacket Potato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Jacket Potato With A Choice Of Fillings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816349"/>
                  </a:ext>
                </a:extLst>
              </a:tr>
              <a:tr h="421413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Pasta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Tomato Pasta ** 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latin typeface="Gill Sans"/>
                        </a:rPr>
                        <a:t>(V)</a:t>
                      </a: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A delicious fresh, homemade tomato sauce with penne pasta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rgbClr val="000000"/>
                        </a:solidFill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873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Vegetables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Green Beans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Sweetcorn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Peas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Broccoli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Carrots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Cabbage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Broccoli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Sweetcorn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Baked Beans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Peas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746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Desserts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Raspberry Ripple Ice-Cream</a:t>
                      </a:r>
                      <a:endParaRPr lang="en-GB" sz="900" b="1" i="0" baseline="0" dirty="0">
                        <a:solidFill>
                          <a:srgbClr val="000000"/>
                        </a:solidFill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Secret Brownie 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Shortbread Biscuit with Fruit Slices*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Berry &amp; Peach </a:t>
                      </a:r>
                      <a:r>
                        <a:rPr kumimoji="0" lang="en-GB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Oaty</a:t>
                      </a: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 Crumble*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with Custard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Orange, Sultana &amp; Carrot Slice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099">
                <a:tc gridSpan="6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Cool Water, Fresh Fruit, Freshly Baked Bread and Yoghurt available daily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*Fruit Based  **Wholegrain ***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latin typeface="Gill Sans" pitchFamily="34" charset="0"/>
                        </a:rPr>
                        <a:t>Oily Fish (V) Vegetarian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2E06814-32CB-4C39-A16D-FD0E7D1A87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2365" y="1196752"/>
            <a:ext cx="210918" cy="1959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362E24-F7B2-49D2-9627-4BFB922FDF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936" y="2564904"/>
            <a:ext cx="210918" cy="1959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B8381F-C824-4B19-A67E-9E6823CDEC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248" y="1318737"/>
            <a:ext cx="210918" cy="1959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00EB30-7EA7-43AE-B674-7B606BF0BC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8344" y="4437112"/>
            <a:ext cx="210918" cy="1959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C788FA-6B98-456A-AA16-5839AC229D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8104" y="2852936"/>
            <a:ext cx="210918" cy="19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9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CD1D7BA-C1AE-4A41-9585-8E893C9A1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04"/>
            <a:ext cx="9143999" cy="6870103"/>
          </a:xfrm>
          <a:prstGeom prst="rect">
            <a:avLst/>
          </a:prstGeom>
        </p:spPr>
      </p:pic>
      <p:pic>
        <p:nvPicPr>
          <p:cNvPr id="7" name="Picture 1" descr="Title_flash.png">
            <a:extLst>
              <a:ext uri="{FF2B5EF4-FFF2-40B4-BE49-F238E27FC236}">
                <a16:creationId xmlns:a16="http://schemas.microsoft.com/office/drawing/2014/main" id="{267DCEDF-6EA8-46B8-86E4-2EFD3E6210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94" y="56959"/>
            <a:ext cx="2461830" cy="10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8" name="Text Box 65"/>
          <p:cNvSpPr txBox="1">
            <a:spLocks noChangeArrowheads="1"/>
          </p:cNvSpPr>
          <p:nvPr/>
        </p:nvSpPr>
        <p:spPr bwMode="auto">
          <a:xfrm>
            <a:off x="525994" y="56959"/>
            <a:ext cx="1944216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b="1" dirty="0">
                <a:solidFill>
                  <a:schemeClr val="bg1"/>
                </a:solidFill>
                <a:latin typeface="+mj-lt"/>
              </a:rPr>
              <a:t>Lunch Menu  </a:t>
            </a:r>
          </a:p>
          <a:p>
            <a:pPr algn="ctr">
              <a:spcBef>
                <a:spcPts val="600"/>
              </a:spcBef>
            </a:pPr>
            <a:r>
              <a:rPr lang="en-GB" b="1" dirty="0">
                <a:solidFill>
                  <a:schemeClr val="bg1"/>
                </a:solidFill>
                <a:latin typeface="+mj-lt"/>
                <a:ea typeface="MS PGothic" pitchFamily="34" charset="-128"/>
              </a:rPr>
              <a:t>Week 2 - Mains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A07250-D2C0-432D-A475-E884E6D0D1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6397" r="9107" b="10491"/>
          <a:stretch/>
        </p:blipFill>
        <p:spPr>
          <a:xfrm>
            <a:off x="525994" y="892003"/>
            <a:ext cx="8352929" cy="5467522"/>
          </a:xfrm>
          <a:prstGeom prst="rect">
            <a:avLst/>
          </a:prstGeom>
        </p:spPr>
      </p:pic>
      <p:graphicFrame>
        <p:nvGraphicFramePr>
          <p:cNvPr id="10" name="Group 213">
            <a:extLst>
              <a:ext uri="{FF2B5EF4-FFF2-40B4-BE49-F238E27FC236}">
                <a16:creationId xmlns:a16="http://schemas.microsoft.com/office/drawing/2014/main" id="{5DBFF8B7-06EA-4A23-830A-948466C27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705319"/>
              </p:ext>
            </p:extLst>
          </p:nvPr>
        </p:nvGraphicFramePr>
        <p:xfrm>
          <a:off x="899592" y="919987"/>
          <a:ext cx="7560840" cy="5439538"/>
        </p:xfrm>
        <a:graphic>
          <a:graphicData uri="http://schemas.openxmlformats.org/drawingml/2006/table">
            <a:tbl>
              <a:tblPr/>
              <a:tblGrid>
                <a:gridCol w="1076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5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7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36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57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5600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Monday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Tuesday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Wednesday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Thursday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Friday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7026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</a:b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Hot Main Dish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Veggie Bolognese **(V)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Penne pasta in a yummy tomato and Quorn sauce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Allegra’s Chicken Katsu **</a:t>
                      </a:r>
                      <a:endParaRPr kumimoji="0" lang="en-GB" sz="9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Served with Wholemeal Rice 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Roast Turkey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with Roast Potatoes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and Gravy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Succulent roast turkey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with fluffy roasties and tasty gravy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Cottage Pie **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A classic cottage pie with veg and gravy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Golden Fish Fingers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and Chips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Crispy Fish Fingers and scrummy chips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431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Alternative Dish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latin typeface="Gill Sans"/>
                        </a:rPr>
                        <a:t>Cheese and Tomato Pizza **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latin typeface="Gill Sans"/>
                        </a:rPr>
                        <a:t>with Dough Balls (V)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solidFill>
                          <a:srgbClr val="000000"/>
                        </a:solidFill>
                        <a:latin typeface="Gill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Gill Sans"/>
                        </a:rPr>
                        <a:t>Cheesy Tomato Topped Pizza Slice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solidFill>
                          <a:srgbClr val="000000"/>
                        </a:solidFill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Allegra’s Oodles of Noodles  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latin typeface="Gill Sans"/>
                        </a:rPr>
                        <a:t>(V)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Veggie Noodles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Creamy Vegetable Pie (V) </a:t>
                      </a: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with Roast Potatoes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and Gravy</a:t>
                      </a: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Creamy vegetable pie with a cheesy shortcrust topper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latin typeface="Gill Sans"/>
                        </a:rPr>
                        <a:t>Mild Chickpea and Potato Curry (V) **</a:t>
                      </a:r>
                      <a:endParaRPr kumimoji="0" lang="en-GB" sz="9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Served with Wholemeal Rice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Tomato Veggie Burger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with Chips (V)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A delicious homemade veggie burger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21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Salads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Including Lettuce, Cucumber, Tomato, Grated Carrot.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513923"/>
                  </a:ext>
                </a:extLst>
              </a:tr>
              <a:tr h="275687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Jacket Potato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Jacket Potato With A Choice Of Fillings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816349"/>
                  </a:ext>
                </a:extLst>
              </a:tr>
              <a:tr h="421648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Pasta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Tomato Pasta ** 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latin typeface="Gill Sans"/>
                        </a:rPr>
                        <a:t>(V)</a:t>
                      </a: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A delicious fresh, homemade tomato sauce with penne pasta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rgbClr val="000000"/>
                        </a:solidFill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172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Vegetables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Carrot Sticks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Cucumber Sticks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Peas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Broccoli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Carrots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Cabbage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Green Beans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Sweetcorn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Baked Beans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Peas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7062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Desserts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baseline="0" dirty="0">
                          <a:solidFill>
                            <a:srgbClr val="000000"/>
                          </a:solidFill>
                          <a:latin typeface="Gill Sans"/>
                        </a:rPr>
                        <a:t>Flapjack with </a:t>
                      </a:r>
                      <a:r>
                        <a:rPr lang="en-GB" sz="900" b="1" i="0" baseline="0">
                          <a:solidFill>
                            <a:srgbClr val="000000"/>
                          </a:solidFill>
                          <a:latin typeface="Gill Sans"/>
                        </a:rPr>
                        <a:t>Fruit Slices*</a:t>
                      </a:r>
                      <a:endParaRPr lang="en-GB" sz="900" b="1" i="0" baseline="0" dirty="0">
                        <a:solidFill>
                          <a:srgbClr val="000000"/>
                        </a:solidFill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Peach Shortbread Pudding*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&amp; Custard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Raspberry yoghurt cake 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Fruity Chocolate Brownie 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Vanilla Ice-Cream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360">
                <a:tc gridSpan="6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Cool Water, Fresh Fruit, Freshly Baked Bread and Yoghurt available daily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*Fruit Based  **Wholegrain ***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latin typeface="Gill Sans" pitchFamily="34" charset="0"/>
                        </a:rPr>
                        <a:t>Oily Fish (V) Vegetarian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5F05632-1568-4E2D-90CF-795077A95C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2365" y="1412776"/>
            <a:ext cx="210918" cy="1959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6DA1AE-A72F-47C1-BBFC-894E37A430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1960" y="2636912"/>
            <a:ext cx="210918" cy="1959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3C7B7C-1620-4867-BDB5-0B9A52CD2C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192" y="4149080"/>
            <a:ext cx="210918" cy="1959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DFD2F3-9C3A-4210-A50C-01ED68E164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6256" y="1216810"/>
            <a:ext cx="210918" cy="1959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F64909-6B3F-4C70-8C0E-4680417B4F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6256" y="2734895"/>
            <a:ext cx="210918" cy="19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04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362ABD-8AEA-4FCA-B98B-58BF133EF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04"/>
            <a:ext cx="9143999" cy="6870103"/>
          </a:xfrm>
          <a:prstGeom prst="rect">
            <a:avLst/>
          </a:prstGeom>
        </p:spPr>
      </p:pic>
      <p:pic>
        <p:nvPicPr>
          <p:cNvPr id="7" name="Picture 1" descr="Title_flash.png">
            <a:extLst>
              <a:ext uri="{FF2B5EF4-FFF2-40B4-BE49-F238E27FC236}">
                <a16:creationId xmlns:a16="http://schemas.microsoft.com/office/drawing/2014/main" id="{267DCEDF-6EA8-46B8-86E4-2EFD3E6210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94" y="56959"/>
            <a:ext cx="2389822" cy="10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8" name="Text Box 65"/>
          <p:cNvSpPr txBox="1">
            <a:spLocks noChangeArrowheads="1"/>
          </p:cNvSpPr>
          <p:nvPr/>
        </p:nvSpPr>
        <p:spPr bwMode="auto">
          <a:xfrm>
            <a:off x="525994" y="35386"/>
            <a:ext cx="1944216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b="1" dirty="0">
                <a:solidFill>
                  <a:schemeClr val="bg1"/>
                </a:solidFill>
                <a:latin typeface="+mj-lt"/>
              </a:rPr>
              <a:t>Lunch Menu  </a:t>
            </a:r>
          </a:p>
          <a:p>
            <a:pPr algn="ctr">
              <a:spcBef>
                <a:spcPts val="600"/>
              </a:spcBef>
            </a:pPr>
            <a:r>
              <a:rPr lang="en-GB" b="1" dirty="0">
                <a:solidFill>
                  <a:schemeClr val="bg1"/>
                </a:solidFill>
                <a:latin typeface="+mj-lt"/>
                <a:ea typeface="MS PGothic" pitchFamily="34" charset="-128"/>
              </a:rPr>
              <a:t>Week 3 - Mains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A07250-D2C0-432D-A475-E884E6D0D1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6397" r="9107" b="10491"/>
          <a:stretch/>
        </p:blipFill>
        <p:spPr>
          <a:xfrm>
            <a:off x="525994" y="892003"/>
            <a:ext cx="8352929" cy="5447173"/>
          </a:xfrm>
          <a:prstGeom prst="rect">
            <a:avLst/>
          </a:prstGeom>
        </p:spPr>
      </p:pic>
      <p:graphicFrame>
        <p:nvGraphicFramePr>
          <p:cNvPr id="10" name="Group 213">
            <a:extLst>
              <a:ext uri="{FF2B5EF4-FFF2-40B4-BE49-F238E27FC236}">
                <a16:creationId xmlns:a16="http://schemas.microsoft.com/office/drawing/2014/main" id="{5DBFF8B7-06EA-4A23-830A-948466C27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878425"/>
              </p:ext>
            </p:extLst>
          </p:nvPr>
        </p:nvGraphicFramePr>
        <p:xfrm>
          <a:off x="916831" y="892003"/>
          <a:ext cx="7560840" cy="5337446"/>
        </p:xfrm>
        <a:graphic>
          <a:graphicData uri="http://schemas.openxmlformats.org/drawingml/2006/table">
            <a:tbl>
              <a:tblPr/>
              <a:tblGrid>
                <a:gridCol w="1076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5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7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36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57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6586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Monday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Tuesday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Wednesday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Thursday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Friday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949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</a:b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Hot Main Dish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Macaroni Cheese (V)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Cheesy Macaroni Pasta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Allegra’s Garlicky Chicken and </a:t>
                      </a:r>
                      <a:r>
                        <a:rPr kumimoji="0" lang="en-GB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Spanishy</a:t>
                      </a: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 Spuds</a:t>
                      </a:r>
                      <a:endParaRPr kumimoji="0" lang="en-GB" sz="9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Garlic seasoned chicken served with potatoes 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Roast Pork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with Roast Potatoes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and Gravy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Succulent roast pork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with fluffy roasties and tasty gravy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Cornish Steak Pasty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With Potato Wedges</a:t>
                      </a: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Southern Fried Chicken Tasters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Lightly seasoned crispy chicken strips and scrummy chips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2292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Alternative Dish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latin typeface="Gill Sans"/>
                        </a:rPr>
                        <a:t>Veggie Sausage  and Mash with Gravy (V)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solidFill>
                          <a:srgbClr val="000000"/>
                        </a:solidFill>
                        <a:latin typeface="Gill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Gill Sans"/>
                        </a:rPr>
                        <a:t>Fluffy mash with veggie sausages and rich gravy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solidFill>
                          <a:srgbClr val="000000"/>
                        </a:solidFill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Allegra’s Cheesy </a:t>
                      </a:r>
                      <a:r>
                        <a:rPr kumimoji="0" lang="en-GB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Peasy</a:t>
                      </a: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 Risotto Bake  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latin typeface="Gill Sans"/>
                        </a:rPr>
                        <a:t>(V)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A delicious cheesy risotto 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latin typeface="Gill Sans"/>
                        </a:rPr>
                        <a:t>Quorn Roast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Quorn Fillet with fluffy roasties and </a:t>
                      </a: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tasty gravy</a:t>
                      </a: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latin typeface="Gill Sans"/>
                        </a:rPr>
                        <a:t>Veggie Lasagne  served with a bread wedge (V) **</a:t>
                      </a:r>
                      <a:endParaRPr kumimoji="0" lang="en-GB" sz="9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Delicious sheets of pasta layered with veggies and tomato sauce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Soft Taco and Chips (V)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A soft taco shell filled with a yummy veggie tomato chilli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040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Salads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Including Lettuce, Cucumber, Tomato, Grated Carrot.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513923"/>
                  </a:ext>
                </a:extLst>
              </a:tr>
              <a:tr h="276606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Jacket Potato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Jacket Potato With A Choice Of Fillings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816349"/>
                  </a:ext>
                </a:extLst>
              </a:tr>
              <a:tr h="423053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Pasta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Tomato Pasta ** 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latin typeface="Gill Sans"/>
                        </a:rPr>
                        <a:t>(V)</a:t>
                      </a: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A delicious fresh, homemade tomato sauce with penne pasta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rgbClr val="000000"/>
                        </a:solidFill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962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Vegetables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Peas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Carrots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Sweetcorn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Broccoli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Carrots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Cabbage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Green Beans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Sweetcorn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Baked Beans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Peas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952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Desserts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baseline="0" dirty="0" err="1">
                          <a:solidFill>
                            <a:srgbClr val="000000"/>
                          </a:solidFill>
                          <a:latin typeface="Gill Sans"/>
                        </a:rPr>
                        <a:t>Oatie</a:t>
                      </a:r>
                      <a:r>
                        <a:rPr lang="en-GB" sz="900" b="1" i="0" baseline="0" dirty="0">
                          <a:solidFill>
                            <a:srgbClr val="000000"/>
                          </a:solidFill>
                          <a:latin typeface="Gill Sans"/>
                        </a:rPr>
                        <a:t> Biscuit with Fruit Slices*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Apple and Carrot Yoghurt Muffin*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Strawberry Ice Cream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Chocolate Sponge Cake 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Snowy Crispy Bar</a:t>
                      </a: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925">
                <a:tc gridSpan="6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Cool Water, Fresh Fruit, Freshly Baked Bread and Yoghurt available daily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*Fruit Based  **Wholegrain ***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latin typeface="Gill Sans" pitchFamily="34" charset="0"/>
                        </a:rPr>
                        <a:t>Oily Fish (V) Vegetarian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A4E33A5-038C-4EC4-9C32-DFA4BFDB4C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5558" y="3192228"/>
            <a:ext cx="210918" cy="1959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5EE5FF-CAF4-42D8-B54A-CAB557EE68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3968" y="1340768"/>
            <a:ext cx="210918" cy="1959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D15C5B-D8F6-4C82-AD88-B8E860869F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0352" y="3237731"/>
            <a:ext cx="210918" cy="19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80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3C866E1E30E3459A26761E88E6FBAA" ma:contentTypeVersion="14" ma:contentTypeDescription="Create a new document." ma:contentTypeScope="" ma:versionID="f347c9810665b9a03389b67f479fc16e">
  <xsd:schema xmlns:xsd="http://www.w3.org/2001/XMLSchema" xmlns:xs="http://www.w3.org/2001/XMLSchema" xmlns:p="http://schemas.microsoft.com/office/2006/metadata/properties" xmlns:ns3="00f019a7-ab14-4797-b339-217adbd96d6f" xmlns:ns4="63aa2188-3121-4252-bfd9-0f2d73a3bb70" targetNamespace="http://schemas.microsoft.com/office/2006/metadata/properties" ma:root="true" ma:fieldsID="03aaae164a56eb2cae1b4b05569be773" ns3:_="" ns4:_="">
    <xsd:import namespace="00f019a7-ab14-4797-b339-217adbd96d6f"/>
    <xsd:import namespace="63aa2188-3121-4252-bfd9-0f2d73a3bb7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f019a7-ab14-4797-b339-217adbd96d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a2188-3121-4252-bfd9-0f2d73a3bb7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83077F-F890-4B73-86C9-7D479094B8D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3aa2188-3121-4252-bfd9-0f2d73a3bb70"/>
    <ds:schemaRef ds:uri="00f019a7-ab14-4797-b339-217adbd96d6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BE4B35F-F4C0-4DF5-9E3D-30FA2166DA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3AD3F6-A6B7-455E-B0D1-4949EA06B9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f019a7-ab14-4797-b339-217adbd96d6f"/>
    <ds:schemaRef ds:uri="63aa2188-3121-4252-bfd9-0f2d73a3bb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25658</TotalTime>
  <Words>786</Words>
  <Application>Microsoft Office PowerPoint</Application>
  <PresentationFormat>On-screen Show (4:3)</PresentationFormat>
  <Paragraphs>223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Gill Sans</vt:lpstr>
      <vt:lpstr>Office Theme</vt:lpstr>
      <vt:lpstr> St Hilary Primary Lunch Menu Autumn 2021 </vt:lpstr>
      <vt:lpstr>PowerPoint Presentation</vt:lpstr>
      <vt:lpstr>PowerPoint Presentation</vt:lpstr>
      <vt:lpstr>PowerPoint Presentation</vt:lpstr>
    </vt:vector>
  </TitlesOfParts>
  <Company>Compass Group UK &amp; Ireland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Chartwells Primary Added Value Events</dc:title>
  <dc:creator>bldadmin</dc:creator>
  <cp:lastModifiedBy>Nicola Parry</cp:lastModifiedBy>
  <cp:revision>1219</cp:revision>
  <cp:lastPrinted>2016-09-21T17:05:48Z</cp:lastPrinted>
  <dcterms:created xsi:type="dcterms:W3CDTF">2015-10-09T13:34:55Z</dcterms:created>
  <dcterms:modified xsi:type="dcterms:W3CDTF">2021-06-09T10:54:33Z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0x010100D43C866E1E30E3459A26761E88E6FBAA</vt:lpwstr>
  </property>
</Properties>
</file>