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Lst>
  <p:notesMasterIdLst>
    <p:notesMasterId r:id="rId22"/>
  </p:notesMasterIdLst>
  <p:sldIdLst>
    <p:sldId id="256" r:id="rId4"/>
    <p:sldId id="258" r:id="rId5"/>
    <p:sldId id="257" r:id="rId6"/>
    <p:sldId id="261" r:id="rId7"/>
    <p:sldId id="277" r:id="rId8"/>
    <p:sldId id="343" r:id="rId9"/>
    <p:sldId id="334" r:id="rId10"/>
    <p:sldId id="337" r:id="rId11"/>
    <p:sldId id="279" r:id="rId12"/>
    <p:sldId id="259" r:id="rId13"/>
    <p:sldId id="260" r:id="rId14"/>
    <p:sldId id="335" r:id="rId15"/>
    <p:sldId id="344" r:id="rId16"/>
    <p:sldId id="341" r:id="rId17"/>
    <p:sldId id="342" r:id="rId18"/>
    <p:sldId id="340" r:id="rId19"/>
    <p:sldId id="339" r:id="rId20"/>
    <p:sldId id="33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07B60-E0A1-4FAF-95B0-CA90E3F62FE2}" v="620" dt="2024-04-30T16:17:16.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9" d="100"/>
          <a:sy n="59" d="100"/>
        </p:scale>
        <p:origin x="236"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Larter" userId="3bdb9a9b-5540-4a25-996d-e7dbd9bfdac9" providerId="ADAL" clId="{FC907B60-E0A1-4FAF-95B0-CA90E3F62FE2}"/>
    <pc:docChg chg="custSel addSld delSld modSld sldOrd">
      <pc:chgData name="Ashley Larter" userId="3bdb9a9b-5540-4a25-996d-e7dbd9bfdac9" providerId="ADAL" clId="{FC907B60-E0A1-4FAF-95B0-CA90E3F62FE2}" dt="2024-04-30T16:24:28.350" v="2204" actId="14100"/>
      <pc:docMkLst>
        <pc:docMk/>
      </pc:docMkLst>
      <pc:sldChg chg="modSp mod setBg">
        <pc:chgData name="Ashley Larter" userId="3bdb9a9b-5540-4a25-996d-e7dbd9bfdac9" providerId="ADAL" clId="{FC907B60-E0A1-4FAF-95B0-CA90E3F62FE2}" dt="2024-04-30T16:17:29.925" v="2194" actId="13926"/>
        <pc:sldMkLst>
          <pc:docMk/>
          <pc:sldMk cId="903507132" sldId="256"/>
        </pc:sldMkLst>
        <pc:spChg chg="mod">
          <ac:chgData name="Ashley Larter" userId="3bdb9a9b-5540-4a25-996d-e7dbd9bfdac9" providerId="ADAL" clId="{FC907B60-E0A1-4FAF-95B0-CA90E3F62FE2}" dt="2024-04-30T16:17:21.031" v="2193" actId="13926"/>
          <ac:spMkLst>
            <pc:docMk/>
            <pc:sldMk cId="903507132" sldId="256"/>
            <ac:spMk id="2" creationId="{00000000-0000-0000-0000-000000000000}"/>
          </ac:spMkLst>
        </pc:spChg>
        <pc:spChg chg="mod">
          <ac:chgData name="Ashley Larter" userId="3bdb9a9b-5540-4a25-996d-e7dbd9bfdac9" providerId="ADAL" clId="{FC907B60-E0A1-4FAF-95B0-CA90E3F62FE2}" dt="2024-04-30T16:17:29.925" v="2194" actId="13926"/>
          <ac:spMkLst>
            <pc:docMk/>
            <pc:sldMk cId="903507132" sldId="256"/>
            <ac:spMk id="3" creationId="{00000000-0000-0000-0000-000000000000}"/>
          </ac:spMkLst>
        </pc:spChg>
      </pc:sldChg>
      <pc:sldChg chg="modSp mod setBg">
        <pc:chgData name="Ashley Larter" userId="3bdb9a9b-5540-4a25-996d-e7dbd9bfdac9" providerId="ADAL" clId="{FC907B60-E0A1-4FAF-95B0-CA90E3F62FE2}" dt="2024-04-30T16:16:49.051" v="2068" actId="207"/>
        <pc:sldMkLst>
          <pc:docMk/>
          <pc:sldMk cId="2944049931" sldId="257"/>
        </pc:sldMkLst>
        <pc:spChg chg="mod">
          <ac:chgData name="Ashley Larter" userId="3bdb9a9b-5540-4a25-996d-e7dbd9bfdac9" providerId="ADAL" clId="{FC907B60-E0A1-4FAF-95B0-CA90E3F62FE2}" dt="2024-04-30T16:16:49.051" v="2068" actId="207"/>
          <ac:spMkLst>
            <pc:docMk/>
            <pc:sldMk cId="2944049931" sldId="257"/>
            <ac:spMk id="3" creationId="{00000000-0000-0000-0000-000000000000}"/>
          </ac:spMkLst>
        </pc:spChg>
      </pc:sldChg>
      <pc:sldChg chg="modSp mod setBg">
        <pc:chgData name="Ashley Larter" userId="3bdb9a9b-5540-4a25-996d-e7dbd9bfdac9" providerId="ADAL" clId="{FC907B60-E0A1-4FAF-95B0-CA90E3F62FE2}" dt="2024-04-30T16:17:08.251" v="2128" actId="13926"/>
        <pc:sldMkLst>
          <pc:docMk/>
          <pc:sldMk cId="2913442945" sldId="258"/>
        </pc:sldMkLst>
        <pc:spChg chg="mod">
          <ac:chgData name="Ashley Larter" userId="3bdb9a9b-5540-4a25-996d-e7dbd9bfdac9" providerId="ADAL" clId="{FC907B60-E0A1-4FAF-95B0-CA90E3F62FE2}" dt="2024-04-30T16:17:08.251" v="2128" actId="13926"/>
          <ac:spMkLst>
            <pc:docMk/>
            <pc:sldMk cId="2913442945" sldId="258"/>
            <ac:spMk id="3" creationId="{00000000-0000-0000-0000-000000000000}"/>
          </ac:spMkLst>
        </pc:spChg>
      </pc:sldChg>
      <pc:sldChg chg="modSp mod">
        <pc:chgData name="Ashley Larter" userId="3bdb9a9b-5540-4a25-996d-e7dbd9bfdac9" providerId="ADAL" clId="{FC907B60-E0A1-4FAF-95B0-CA90E3F62FE2}" dt="2024-04-30T15:18:30.535" v="1314" actId="14100"/>
        <pc:sldMkLst>
          <pc:docMk/>
          <pc:sldMk cId="3722661628" sldId="259"/>
        </pc:sldMkLst>
        <pc:spChg chg="mod">
          <ac:chgData name="Ashley Larter" userId="3bdb9a9b-5540-4a25-996d-e7dbd9bfdac9" providerId="ADAL" clId="{FC907B60-E0A1-4FAF-95B0-CA90E3F62FE2}" dt="2024-04-30T15:18:30.535" v="1314" actId="14100"/>
          <ac:spMkLst>
            <pc:docMk/>
            <pc:sldMk cId="3722661628" sldId="259"/>
            <ac:spMk id="2" creationId="{00000000-0000-0000-0000-000000000000}"/>
          </ac:spMkLst>
        </pc:spChg>
      </pc:sldChg>
      <pc:sldChg chg="modSp mod setBg modAnim">
        <pc:chgData name="Ashley Larter" userId="3bdb9a9b-5540-4a25-996d-e7dbd9bfdac9" providerId="ADAL" clId="{FC907B60-E0A1-4FAF-95B0-CA90E3F62FE2}" dt="2024-04-30T16:14:04.630" v="1828"/>
        <pc:sldMkLst>
          <pc:docMk/>
          <pc:sldMk cId="2884891229" sldId="261"/>
        </pc:sldMkLst>
        <pc:spChg chg="mod">
          <ac:chgData name="Ashley Larter" userId="3bdb9a9b-5540-4a25-996d-e7dbd9bfdac9" providerId="ADAL" clId="{FC907B60-E0A1-4FAF-95B0-CA90E3F62FE2}" dt="2024-04-28T21:04:55.746" v="63" actId="1076"/>
          <ac:spMkLst>
            <pc:docMk/>
            <pc:sldMk cId="2884891229" sldId="261"/>
            <ac:spMk id="3" creationId="{AFD57AA2-3F7F-D158-9EA3-95A7F1FB8BE2}"/>
          </ac:spMkLst>
        </pc:spChg>
        <pc:spChg chg="mod">
          <ac:chgData name="Ashley Larter" userId="3bdb9a9b-5540-4a25-996d-e7dbd9bfdac9" providerId="ADAL" clId="{FC907B60-E0A1-4FAF-95B0-CA90E3F62FE2}" dt="2024-04-30T16:13:16.752" v="1715" actId="207"/>
          <ac:spMkLst>
            <pc:docMk/>
            <pc:sldMk cId="2884891229" sldId="261"/>
            <ac:spMk id="4" creationId="{617A6E7A-87D5-5724-2172-9643CBD4CB1E}"/>
          </ac:spMkLst>
        </pc:spChg>
      </pc:sldChg>
      <pc:sldChg chg="modSp setBg">
        <pc:chgData name="Ashley Larter" userId="3bdb9a9b-5540-4a25-996d-e7dbd9bfdac9" providerId="ADAL" clId="{FC907B60-E0A1-4FAF-95B0-CA90E3F62FE2}" dt="2024-04-30T16:14:39.826" v="1910" actId="207"/>
        <pc:sldMkLst>
          <pc:docMk/>
          <pc:sldMk cId="4019509663" sldId="279"/>
        </pc:sldMkLst>
        <pc:spChg chg="mod">
          <ac:chgData name="Ashley Larter" userId="3bdb9a9b-5540-4a25-996d-e7dbd9bfdac9" providerId="ADAL" clId="{FC907B60-E0A1-4FAF-95B0-CA90E3F62FE2}" dt="2024-04-30T16:14:39.826" v="1910" actId="207"/>
          <ac:spMkLst>
            <pc:docMk/>
            <pc:sldMk cId="4019509663" sldId="279"/>
            <ac:spMk id="2" creationId="{0A3B562D-B552-9624-EAE6-3C9914F2C780}"/>
          </ac:spMkLst>
        </pc:spChg>
      </pc:sldChg>
      <pc:sldChg chg="new del">
        <pc:chgData name="Ashley Larter" userId="3bdb9a9b-5540-4a25-996d-e7dbd9bfdac9" providerId="ADAL" clId="{FC907B60-E0A1-4FAF-95B0-CA90E3F62FE2}" dt="2024-04-28T21:07:10.525" v="80" actId="2696"/>
        <pc:sldMkLst>
          <pc:docMk/>
          <pc:sldMk cId="942394155" sldId="336"/>
        </pc:sldMkLst>
      </pc:sldChg>
      <pc:sldChg chg="addSp modSp new mod ord modNotesTx">
        <pc:chgData name="Ashley Larter" userId="3bdb9a9b-5540-4a25-996d-e7dbd9bfdac9" providerId="ADAL" clId="{FC907B60-E0A1-4FAF-95B0-CA90E3F62FE2}" dt="2024-04-28T21:09:58.251" v="426"/>
        <pc:sldMkLst>
          <pc:docMk/>
          <pc:sldMk cId="495961638" sldId="337"/>
        </pc:sldMkLst>
        <pc:spChg chg="mod">
          <ac:chgData name="Ashley Larter" userId="3bdb9a9b-5540-4a25-996d-e7dbd9bfdac9" providerId="ADAL" clId="{FC907B60-E0A1-4FAF-95B0-CA90E3F62FE2}" dt="2024-04-28T21:08:06.824" v="135" actId="13926"/>
          <ac:spMkLst>
            <pc:docMk/>
            <pc:sldMk cId="495961638" sldId="337"/>
            <ac:spMk id="3" creationId="{C7C02F47-0ED9-A5A6-1AC7-A2EFE9E3CF51}"/>
          </ac:spMkLst>
        </pc:spChg>
        <pc:picChg chg="add mod">
          <ac:chgData name="Ashley Larter" userId="3bdb9a9b-5540-4a25-996d-e7dbd9bfdac9" providerId="ADAL" clId="{FC907B60-E0A1-4FAF-95B0-CA90E3F62FE2}" dt="2024-04-28T21:08:11.726" v="136" actId="14100"/>
          <ac:picMkLst>
            <pc:docMk/>
            <pc:sldMk cId="495961638" sldId="337"/>
            <ac:picMk id="4" creationId="{DD90941D-3054-9152-076A-432C083049F1}"/>
          </ac:picMkLst>
        </pc:picChg>
      </pc:sldChg>
      <pc:sldChg chg="delSp modSp new mod setBg">
        <pc:chgData name="Ashley Larter" userId="3bdb9a9b-5540-4a25-996d-e7dbd9bfdac9" providerId="ADAL" clId="{FC907B60-E0A1-4FAF-95B0-CA90E3F62FE2}" dt="2024-04-30T16:15:25.437" v="1967" actId="113"/>
        <pc:sldMkLst>
          <pc:docMk/>
          <pc:sldMk cId="3301903169" sldId="338"/>
        </pc:sldMkLst>
        <pc:spChg chg="del">
          <ac:chgData name="Ashley Larter" userId="3bdb9a9b-5540-4a25-996d-e7dbd9bfdac9" providerId="ADAL" clId="{FC907B60-E0A1-4FAF-95B0-CA90E3F62FE2}" dt="2024-04-29T14:35:17.608" v="910" actId="478"/>
          <ac:spMkLst>
            <pc:docMk/>
            <pc:sldMk cId="3301903169" sldId="338"/>
            <ac:spMk id="2" creationId="{B5CA0D06-7600-959F-D671-3AAF85C4DF45}"/>
          </ac:spMkLst>
        </pc:spChg>
        <pc:spChg chg="mod">
          <ac:chgData name="Ashley Larter" userId="3bdb9a9b-5540-4a25-996d-e7dbd9bfdac9" providerId="ADAL" clId="{FC907B60-E0A1-4FAF-95B0-CA90E3F62FE2}" dt="2024-04-30T16:15:25.437" v="1967" actId="113"/>
          <ac:spMkLst>
            <pc:docMk/>
            <pc:sldMk cId="3301903169" sldId="338"/>
            <ac:spMk id="3" creationId="{687C81B5-E23F-9A55-A81B-826C91E351A4}"/>
          </ac:spMkLst>
        </pc:spChg>
      </pc:sldChg>
      <pc:sldChg chg="addSp modSp new mod ord setBg modAnim modNotesTx">
        <pc:chgData name="Ashley Larter" userId="3bdb9a9b-5540-4a25-996d-e7dbd9bfdac9" providerId="ADAL" clId="{FC907B60-E0A1-4FAF-95B0-CA90E3F62FE2}" dt="2024-04-30T16:24:28.350" v="2204" actId="14100"/>
        <pc:sldMkLst>
          <pc:docMk/>
          <pc:sldMk cId="3687138155" sldId="339"/>
        </pc:sldMkLst>
        <pc:spChg chg="mod">
          <ac:chgData name="Ashley Larter" userId="3bdb9a9b-5540-4a25-996d-e7dbd9bfdac9" providerId="ADAL" clId="{FC907B60-E0A1-4FAF-95B0-CA90E3F62FE2}" dt="2024-04-29T14:16:54.088" v="749" actId="20577"/>
          <ac:spMkLst>
            <pc:docMk/>
            <pc:sldMk cId="3687138155" sldId="339"/>
            <ac:spMk id="2" creationId="{A921D274-9A14-8356-3AFE-6828942E790F}"/>
          </ac:spMkLst>
        </pc:spChg>
        <pc:spChg chg="mod">
          <ac:chgData name="Ashley Larter" userId="3bdb9a9b-5540-4a25-996d-e7dbd9bfdac9" providerId="ADAL" clId="{FC907B60-E0A1-4FAF-95B0-CA90E3F62FE2}" dt="2024-04-30T16:24:20.824" v="2202" actId="1076"/>
          <ac:spMkLst>
            <pc:docMk/>
            <pc:sldMk cId="3687138155" sldId="339"/>
            <ac:spMk id="3" creationId="{6B9501B7-053D-AC28-4F4E-E3EB1F17FA8D}"/>
          </ac:spMkLst>
        </pc:spChg>
        <pc:picChg chg="add mod">
          <ac:chgData name="Ashley Larter" userId="3bdb9a9b-5540-4a25-996d-e7dbd9bfdac9" providerId="ADAL" clId="{FC907B60-E0A1-4FAF-95B0-CA90E3F62FE2}" dt="2024-04-30T16:24:28.350" v="2204" actId="14100"/>
          <ac:picMkLst>
            <pc:docMk/>
            <pc:sldMk cId="3687138155" sldId="339"/>
            <ac:picMk id="4" creationId="{0FECC6DB-39AF-072B-5A66-05D2F5B11FBF}"/>
          </ac:picMkLst>
        </pc:picChg>
      </pc:sldChg>
      <pc:sldChg chg="addSp modSp new mod">
        <pc:chgData name="Ashley Larter" userId="3bdb9a9b-5540-4a25-996d-e7dbd9bfdac9" providerId="ADAL" clId="{FC907B60-E0A1-4FAF-95B0-CA90E3F62FE2}" dt="2024-04-28T21:23:14.264" v="705"/>
        <pc:sldMkLst>
          <pc:docMk/>
          <pc:sldMk cId="2836023769" sldId="340"/>
        </pc:sldMkLst>
        <pc:spChg chg="mod">
          <ac:chgData name="Ashley Larter" userId="3bdb9a9b-5540-4a25-996d-e7dbd9bfdac9" providerId="ADAL" clId="{FC907B60-E0A1-4FAF-95B0-CA90E3F62FE2}" dt="2024-04-28T21:22:42.312" v="701" actId="1076"/>
          <ac:spMkLst>
            <pc:docMk/>
            <pc:sldMk cId="2836023769" sldId="340"/>
            <ac:spMk id="2" creationId="{37BF2121-B788-8A1A-D2F0-B69D351C884E}"/>
          </ac:spMkLst>
        </pc:spChg>
        <pc:picChg chg="add mod">
          <ac:chgData name="Ashley Larter" userId="3bdb9a9b-5540-4a25-996d-e7dbd9bfdac9" providerId="ADAL" clId="{FC907B60-E0A1-4FAF-95B0-CA90E3F62FE2}" dt="2024-04-28T21:22:44.200" v="702"/>
          <ac:picMkLst>
            <pc:docMk/>
            <pc:sldMk cId="2836023769" sldId="340"/>
            <ac:picMk id="4" creationId="{54A9B877-FD8A-7568-279B-6CCDCDE1B9A5}"/>
          </ac:picMkLst>
        </pc:picChg>
        <pc:picChg chg="add mod">
          <ac:chgData name="Ashley Larter" userId="3bdb9a9b-5540-4a25-996d-e7dbd9bfdac9" providerId="ADAL" clId="{FC907B60-E0A1-4FAF-95B0-CA90E3F62FE2}" dt="2024-04-28T21:22:56.006" v="703"/>
          <ac:picMkLst>
            <pc:docMk/>
            <pc:sldMk cId="2836023769" sldId="340"/>
            <ac:picMk id="5" creationId="{E6FA1D7C-2BC4-2E63-861B-9EC411F8B136}"/>
          </ac:picMkLst>
        </pc:picChg>
        <pc:picChg chg="add mod">
          <ac:chgData name="Ashley Larter" userId="3bdb9a9b-5540-4a25-996d-e7dbd9bfdac9" providerId="ADAL" clId="{FC907B60-E0A1-4FAF-95B0-CA90E3F62FE2}" dt="2024-04-28T21:23:05.238" v="704"/>
          <ac:picMkLst>
            <pc:docMk/>
            <pc:sldMk cId="2836023769" sldId="340"/>
            <ac:picMk id="6" creationId="{A86A1CC1-8F0A-5594-C318-28E6DCD87E7C}"/>
          </ac:picMkLst>
        </pc:picChg>
        <pc:picChg chg="add mod">
          <ac:chgData name="Ashley Larter" userId="3bdb9a9b-5540-4a25-996d-e7dbd9bfdac9" providerId="ADAL" clId="{FC907B60-E0A1-4FAF-95B0-CA90E3F62FE2}" dt="2024-04-28T21:23:14.264" v="705"/>
          <ac:picMkLst>
            <pc:docMk/>
            <pc:sldMk cId="2836023769" sldId="340"/>
            <ac:picMk id="7" creationId="{35C46D37-7B81-4713-8A8D-6200EF4DEB17}"/>
          </ac:picMkLst>
        </pc:picChg>
      </pc:sldChg>
      <pc:sldChg chg="modSp new mod modAnim modNotesTx">
        <pc:chgData name="Ashley Larter" userId="3bdb9a9b-5540-4a25-996d-e7dbd9bfdac9" providerId="ADAL" clId="{FC907B60-E0A1-4FAF-95B0-CA90E3F62FE2}" dt="2024-04-30T10:45:49.894" v="1292" actId="1076"/>
        <pc:sldMkLst>
          <pc:docMk/>
          <pc:sldMk cId="819207470" sldId="342"/>
        </pc:sldMkLst>
        <pc:spChg chg="mod">
          <ac:chgData name="Ashley Larter" userId="3bdb9a9b-5540-4a25-996d-e7dbd9bfdac9" providerId="ADAL" clId="{FC907B60-E0A1-4FAF-95B0-CA90E3F62FE2}" dt="2024-04-30T10:40:21.995" v="1062" actId="115"/>
          <ac:spMkLst>
            <pc:docMk/>
            <pc:sldMk cId="819207470" sldId="342"/>
            <ac:spMk id="2" creationId="{22F00312-D64B-E45B-B66B-46AF011F2043}"/>
          </ac:spMkLst>
        </pc:spChg>
        <pc:spChg chg="mod">
          <ac:chgData name="Ashley Larter" userId="3bdb9a9b-5540-4a25-996d-e7dbd9bfdac9" providerId="ADAL" clId="{FC907B60-E0A1-4FAF-95B0-CA90E3F62FE2}" dt="2024-04-30T10:45:49.894" v="1292" actId="1076"/>
          <ac:spMkLst>
            <pc:docMk/>
            <pc:sldMk cId="819207470" sldId="342"/>
            <ac:spMk id="3" creationId="{C9501E0D-B455-45F7-8D49-6ACFA5AB734B}"/>
          </ac:spMkLst>
        </pc:spChg>
      </pc:sldChg>
      <pc:sldChg chg="addSp modSp new mod ord">
        <pc:chgData name="Ashley Larter" userId="3bdb9a9b-5540-4a25-996d-e7dbd9bfdac9" providerId="ADAL" clId="{FC907B60-E0A1-4FAF-95B0-CA90E3F62FE2}" dt="2024-04-30T15:19:45.222" v="1323"/>
        <pc:sldMkLst>
          <pc:docMk/>
          <pc:sldMk cId="3026012988" sldId="343"/>
        </pc:sldMkLst>
        <pc:picChg chg="add mod">
          <ac:chgData name="Ashley Larter" userId="3bdb9a9b-5540-4a25-996d-e7dbd9bfdac9" providerId="ADAL" clId="{FC907B60-E0A1-4FAF-95B0-CA90E3F62FE2}" dt="2024-04-30T15:19:28.364" v="1321" actId="14100"/>
          <ac:picMkLst>
            <pc:docMk/>
            <pc:sldMk cId="3026012988" sldId="343"/>
            <ac:picMk id="5" creationId="{C8CCA21B-A409-4335-0C80-7952680B69FA}"/>
          </ac:picMkLst>
        </pc:picChg>
      </pc:sldChg>
      <pc:sldChg chg="addSp delSp modSp new mod">
        <pc:chgData name="Ashley Larter" userId="3bdb9a9b-5540-4a25-996d-e7dbd9bfdac9" providerId="ADAL" clId="{FC907B60-E0A1-4FAF-95B0-CA90E3F62FE2}" dt="2024-04-30T15:24:32.161" v="1703" actId="20577"/>
        <pc:sldMkLst>
          <pc:docMk/>
          <pc:sldMk cId="3431695945" sldId="344"/>
        </pc:sldMkLst>
        <pc:spChg chg="mod">
          <ac:chgData name="Ashley Larter" userId="3bdb9a9b-5540-4a25-996d-e7dbd9bfdac9" providerId="ADAL" clId="{FC907B60-E0A1-4FAF-95B0-CA90E3F62FE2}" dt="2024-04-30T15:20:53.131" v="1367" actId="403"/>
          <ac:spMkLst>
            <pc:docMk/>
            <pc:sldMk cId="3431695945" sldId="344"/>
            <ac:spMk id="2" creationId="{93D426F6-1BCC-52C8-2291-96B1914731BF}"/>
          </ac:spMkLst>
        </pc:spChg>
        <pc:spChg chg="del">
          <ac:chgData name="Ashley Larter" userId="3bdb9a9b-5540-4a25-996d-e7dbd9bfdac9" providerId="ADAL" clId="{FC907B60-E0A1-4FAF-95B0-CA90E3F62FE2}" dt="2024-04-30T15:22:02.482" v="1517" actId="478"/>
          <ac:spMkLst>
            <pc:docMk/>
            <pc:sldMk cId="3431695945" sldId="344"/>
            <ac:spMk id="3" creationId="{D1FFB884-8DDF-0EA8-3539-E835BD9EAA24}"/>
          </ac:spMkLst>
        </pc:spChg>
        <pc:spChg chg="add mod">
          <ac:chgData name="Ashley Larter" userId="3bdb9a9b-5540-4a25-996d-e7dbd9bfdac9" providerId="ADAL" clId="{FC907B60-E0A1-4FAF-95B0-CA90E3F62FE2}" dt="2024-04-30T15:24:32.161" v="1703" actId="20577"/>
          <ac:spMkLst>
            <pc:docMk/>
            <pc:sldMk cId="3431695945" sldId="344"/>
            <ac:spMk id="4" creationId="{5994F16B-2B83-A26B-FA03-1580B16E0D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10BB6-3388-4548-9451-101C3EB0A895}"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CAFFB-D7D8-4C30-86CC-DE35FC84441F}" type="slidenum">
              <a:rPr lang="en-GB" smtClean="0"/>
              <a:t>‹#›</a:t>
            </a:fld>
            <a:endParaRPr lang="en-GB"/>
          </a:p>
        </p:txBody>
      </p:sp>
    </p:spTree>
    <p:extLst>
      <p:ext uri="{BB962C8B-B14F-4D97-AF65-F5344CB8AC3E}">
        <p14:creationId xmlns:p14="http://schemas.microsoft.com/office/powerpoint/2010/main" val="400336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flashback 4. Generally, the 1</a:t>
            </a:r>
            <a:r>
              <a:rPr lang="en-US" baseline="30000" dirty="0"/>
              <a:t>st</a:t>
            </a:r>
            <a:r>
              <a:rPr lang="en-US" dirty="0"/>
              <a:t> question is from the previous lesson, the 2</a:t>
            </a:r>
            <a:r>
              <a:rPr lang="en-US" baseline="30000" dirty="0"/>
              <a:t>nd</a:t>
            </a:r>
            <a:r>
              <a:rPr lang="en-US" dirty="0"/>
              <a:t> question is from the previous week, the 3</a:t>
            </a:r>
            <a:r>
              <a:rPr lang="en-US" baseline="30000" dirty="0"/>
              <a:t>rd</a:t>
            </a:r>
            <a:r>
              <a:rPr lang="en-US" dirty="0"/>
              <a:t> question is from a few weeks ago and the 4</a:t>
            </a:r>
            <a:r>
              <a:rPr lang="en-US" baseline="30000" dirty="0"/>
              <a:t>th</a:t>
            </a:r>
            <a:r>
              <a:rPr lang="en-US" dirty="0"/>
              <a:t> question is from last term or year. This reinforces key knowledge and skills for children to have time to repeat and practice </a:t>
            </a:r>
            <a:endParaRPr lang="en-GB" dirty="0"/>
          </a:p>
        </p:txBody>
      </p:sp>
      <p:sp>
        <p:nvSpPr>
          <p:cNvPr id="4" name="Slide Number Placeholder 3"/>
          <p:cNvSpPr>
            <a:spLocks noGrp="1"/>
          </p:cNvSpPr>
          <p:nvPr>
            <p:ph type="sldNum" sz="quarter" idx="5"/>
          </p:nvPr>
        </p:nvSpPr>
        <p:spPr/>
        <p:txBody>
          <a:bodyPr/>
          <a:lstStyle/>
          <a:p>
            <a:fld id="{8E1CAFFB-D7D8-4C30-86CC-DE35FC84441F}" type="slidenum">
              <a:rPr lang="en-GB" smtClean="0"/>
              <a:t>7</a:t>
            </a:fld>
            <a:endParaRPr lang="en-GB"/>
          </a:p>
        </p:txBody>
      </p:sp>
    </p:spTree>
    <p:extLst>
      <p:ext uri="{BB962C8B-B14F-4D97-AF65-F5344CB8AC3E}">
        <p14:creationId xmlns:p14="http://schemas.microsoft.com/office/powerpoint/2010/main" val="72231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walls are in every classroom. They display key vocabulary and learning from the current unit being taught. They also showcase sentence stems that children can use when they are reasoning during class discussions or writing in independent learning. </a:t>
            </a:r>
            <a:endParaRPr lang="en-GB" dirty="0"/>
          </a:p>
        </p:txBody>
      </p:sp>
      <p:sp>
        <p:nvSpPr>
          <p:cNvPr id="4" name="Slide Number Placeholder 3"/>
          <p:cNvSpPr>
            <a:spLocks noGrp="1"/>
          </p:cNvSpPr>
          <p:nvPr>
            <p:ph type="sldNum" sz="quarter" idx="5"/>
          </p:nvPr>
        </p:nvSpPr>
        <p:spPr/>
        <p:txBody>
          <a:bodyPr/>
          <a:lstStyle/>
          <a:p>
            <a:fld id="{8E1CAFFB-D7D8-4C30-86CC-DE35FC84441F}" type="slidenum">
              <a:rPr lang="en-GB" smtClean="0"/>
              <a:t>8</a:t>
            </a:fld>
            <a:endParaRPr lang="en-GB"/>
          </a:p>
        </p:txBody>
      </p:sp>
    </p:spTree>
    <p:extLst>
      <p:ext uri="{BB962C8B-B14F-4D97-AF65-F5344CB8AC3E}">
        <p14:creationId xmlns:p14="http://schemas.microsoft.com/office/powerpoint/2010/main" val="80486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the National Curriculum changes to ensure children were fluent with their knowledge and skills. Essentially, we want children to be quick with their recall of facts which can be used later on to solve more complex problems. Rather than just asking the children what the answer is to a question, we always want to find out </a:t>
            </a:r>
            <a:r>
              <a:rPr lang="en-US" b="1" i="1" dirty="0"/>
              <a:t>how</a:t>
            </a:r>
            <a:r>
              <a:rPr lang="en-US" dirty="0"/>
              <a:t> we worked the answer out and </a:t>
            </a:r>
            <a:r>
              <a:rPr lang="en-US" b="1" dirty="0"/>
              <a:t>why</a:t>
            </a:r>
            <a:r>
              <a:rPr lang="en-US" dirty="0"/>
              <a:t> it’s important to know strategies to further deepen children’s understanding of concepts. Children then use and apply their knowledge to help solve problems. These build in complexity as the children get older.</a:t>
            </a:r>
            <a:endParaRPr lang="en-GB" dirty="0"/>
          </a:p>
        </p:txBody>
      </p:sp>
      <p:sp>
        <p:nvSpPr>
          <p:cNvPr id="4" name="Slide Number Placeholder 3"/>
          <p:cNvSpPr>
            <a:spLocks noGrp="1"/>
          </p:cNvSpPr>
          <p:nvPr>
            <p:ph type="sldNum" sz="quarter" idx="5"/>
          </p:nvPr>
        </p:nvSpPr>
        <p:spPr/>
        <p:txBody>
          <a:bodyPr/>
          <a:lstStyle/>
          <a:p>
            <a:fld id="{8E1CAFFB-D7D8-4C30-86CC-DE35FC84441F}" type="slidenum">
              <a:rPr lang="en-GB" smtClean="0"/>
              <a:t>9</a:t>
            </a:fld>
            <a:endParaRPr lang="en-GB"/>
          </a:p>
        </p:txBody>
      </p:sp>
    </p:spTree>
    <p:extLst>
      <p:ext uri="{BB962C8B-B14F-4D97-AF65-F5344CB8AC3E}">
        <p14:creationId xmlns:p14="http://schemas.microsoft.com/office/powerpoint/2010/main" val="81247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Year 4, the children face a national multiplication check</a:t>
            </a:r>
            <a:endParaRPr lang="en-GB" dirty="0"/>
          </a:p>
        </p:txBody>
      </p:sp>
      <p:sp>
        <p:nvSpPr>
          <p:cNvPr id="4" name="Slide Number Placeholder 3"/>
          <p:cNvSpPr>
            <a:spLocks noGrp="1"/>
          </p:cNvSpPr>
          <p:nvPr>
            <p:ph type="sldNum" sz="quarter" idx="5"/>
          </p:nvPr>
        </p:nvSpPr>
        <p:spPr/>
        <p:txBody>
          <a:bodyPr/>
          <a:lstStyle/>
          <a:p>
            <a:fld id="{8E1CAFFB-D7D8-4C30-86CC-DE35FC84441F}" type="slidenum">
              <a:rPr lang="en-GB" smtClean="0"/>
              <a:t>15</a:t>
            </a:fld>
            <a:endParaRPr lang="en-GB"/>
          </a:p>
        </p:txBody>
      </p:sp>
    </p:spTree>
    <p:extLst>
      <p:ext uri="{BB962C8B-B14F-4D97-AF65-F5344CB8AC3E}">
        <p14:creationId xmlns:p14="http://schemas.microsoft.com/office/powerpoint/2010/main" val="285231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highlighted is a link</a:t>
            </a:r>
            <a:endParaRPr lang="en-GB" dirty="0"/>
          </a:p>
        </p:txBody>
      </p:sp>
      <p:sp>
        <p:nvSpPr>
          <p:cNvPr id="4" name="Slide Number Placeholder 3"/>
          <p:cNvSpPr>
            <a:spLocks noGrp="1"/>
          </p:cNvSpPr>
          <p:nvPr>
            <p:ph type="sldNum" sz="quarter" idx="5"/>
          </p:nvPr>
        </p:nvSpPr>
        <p:spPr/>
        <p:txBody>
          <a:bodyPr/>
          <a:lstStyle/>
          <a:p>
            <a:fld id="{8E1CAFFB-D7D8-4C30-86CC-DE35FC84441F}" type="slidenum">
              <a:rPr lang="en-GB" smtClean="0"/>
              <a:t>17</a:t>
            </a:fld>
            <a:endParaRPr lang="en-GB"/>
          </a:p>
        </p:txBody>
      </p:sp>
    </p:spTree>
    <p:extLst>
      <p:ext uri="{BB962C8B-B14F-4D97-AF65-F5344CB8AC3E}">
        <p14:creationId xmlns:p14="http://schemas.microsoft.com/office/powerpoint/2010/main" val="2588853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296536-55FD-4966-B4B8-F7F0432FCA17}"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16098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296536-55FD-4966-B4B8-F7F0432FCA17}"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421529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96536-55FD-4966-B4B8-F7F0432FCA17}"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739860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296536-55FD-4966-B4B8-F7F0432FCA17}"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79463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296536-55FD-4966-B4B8-F7F0432FCA17}" type="datetimeFigureOut">
              <a:rPr lang="en-GB" smtClean="0"/>
              <a:t>30/04/2024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2560089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296536-55FD-4966-B4B8-F7F0432FCA17}" type="datetimeFigureOut">
              <a:rPr lang="en-GB" smtClean="0"/>
              <a:t>30/04/2024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2672507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96536-55FD-4966-B4B8-F7F0432FCA17}" type="datetimeFigureOut">
              <a:rPr lang="en-GB" smtClean="0"/>
              <a:t>30/04/2024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2625957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296536-55FD-4966-B4B8-F7F0432FCA17}"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2564550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296536-55FD-4966-B4B8-F7F0432FCA17}"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4269379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296536-55FD-4966-B4B8-F7F0432FCA17}"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2846713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296536-55FD-4966-B4B8-F7F0432FCA17}"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2557C-59C4-4E8D-9BFE-4ED551BE426B}" type="slidenum">
              <a:rPr lang="en-GB" smtClean="0"/>
              <a:t>‹#›</a:t>
            </a:fld>
            <a:endParaRPr lang="en-GB"/>
          </a:p>
        </p:txBody>
      </p:sp>
    </p:spTree>
    <p:extLst>
      <p:ext uri="{BB962C8B-B14F-4D97-AF65-F5344CB8AC3E}">
        <p14:creationId xmlns:p14="http://schemas.microsoft.com/office/powerpoint/2010/main" val="3397080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129051" y="2005713"/>
            <a:ext cx="7933899" cy="1787857"/>
          </a:xfrm>
          <a:prstGeom prst="rect">
            <a:avLst/>
          </a:prstGeom>
        </p:spPr>
        <p:txBody>
          <a:bodyPr anchor="ctr">
            <a:normAutofit/>
          </a:bodyPr>
          <a:lstStyle>
            <a:lvl1pPr algn="ctr">
              <a:defRPr sz="6600" baseline="0">
                <a:solidFill>
                  <a:schemeClr val="bg1"/>
                </a:solidFill>
                <a:latin typeface="White_Rose_Noto " panose="020B0502040504020204" pitchFamily="34" charset="0"/>
                <a:ea typeface="White_Rose_Noto " panose="020B0502040504020204" pitchFamily="34" charset="0"/>
                <a:cs typeface="White_Rose_Noto " panose="020B0502040504020204" pitchFamily="34" charset="0"/>
              </a:defRPr>
            </a:lvl1pPr>
          </a:lstStyle>
          <a:p>
            <a:r>
              <a:rPr lang="en-US"/>
              <a:t>TITLE – in caps and saved as a picture</a:t>
            </a:r>
            <a:endParaRPr lang="en-GB"/>
          </a:p>
        </p:txBody>
      </p:sp>
    </p:spTree>
    <p:extLst>
      <p:ext uri="{BB962C8B-B14F-4D97-AF65-F5344CB8AC3E}">
        <p14:creationId xmlns:p14="http://schemas.microsoft.com/office/powerpoint/2010/main" val="174524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68362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22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4/30/2024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6536-55FD-4966-B4B8-F7F0432FCA17}" type="datetimeFigureOut">
              <a:rPr lang="en-GB" smtClean="0"/>
              <a:t>30/04/2024</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2557C-59C4-4E8D-9BFE-4ED551BE426B}" type="slidenum">
              <a:rPr lang="en-GB" smtClean="0"/>
              <a:t>‹#›</a:t>
            </a:fld>
            <a:endParaRPr lang="en-GB"/>
          </a:p>
        </p:txBody>
      </p:sp>
    </p:spTree>
    <p:extLst>
      <p:ext uri="{BB962C8B-B14F-4D97-AF65-F5344CB8AC3E}">
        <p14:creationId xmlns:p14="http://schemas.microsoft.com/office/powerpoint/2010/main" val="196270381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0BC17-A281-4CD4-9DB8-5EABE2789E2E}"/>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276980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hyperlink" Target="https://www.topmarks.co.uk/maths-games/7-11-years" TargetMode="External"/><Relationship Id="rId3" Type="http://schemas.openxmlformats.org/officeDocument/2006/relationships/notesSlide" Target="../notesSlides/notesSlide5.xml"/><Relationship Id="rId7" Type="http://schemas.openxmlformats.org/officeDocument/2006/relationships/hyperlink" Target="https://mathsbot.com/manipulativeMenu" TargetMode="External"/><Relationship Id="rId2" Type="http://schemas.openxmlformats.org/officeDocument/2006/relationships/slideLayout" Target="../slideLayouts/slideLayout2.xml"/><Relationship Id="rId1" Type="http://schemas.openxmlformats.org/officeDocument/2006/relationships/video" Target="https://www.youtube.com/embed/-ZxZbRVvbYM?feature=oembed" TargetMode="External"/><Relationship Id="rId6" Type="http://schemas.openxmlformats.org/officeDocument/2006/relationships/hyperlink" Target="https://whiteroseeducation.com/parent-pupil-resources/maths/free-downloads" TargetMode="External"/><Relationship Id="rId5" Type="http://schemas.openxmlformats.org/officeDocument/2006/relationships/hyperlink" Target="https://whiteroseeducation.com/1-minute-maths" TargetMode="External"/><Relationship Id="rId10" Type="http://schemas.openxmlformats.org/officeDocument/2006/relationships/image" Target="../media/image18.jpeg"/><Relationship Id="rId4" Type="http://schemas.openxmlformats.org/officeDocument/2006/relationships/hyperlink" Target="https://st-hilary.eschools.co.uk/web/maths_at_st_hilary_/290739" TargetMode="External"/><Relationship Id="rId9" Type="http://schemas.openxmlformats.org/officeDocument/2006/relationships/hyperlink" Target="https://www.primarygames.co.u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808" y="0"/>
            <a:ext cx="8001000" cy="1692166"/>
          </a:xfrm>
        </p:spPr>
        <p:txBody>
          <a:bodyPr/>
          <a:lstStyle/>
          <a:p>
            <a:r>
              <a:rPr lang="en-US" b="1" dirty="0">
                <a:highlight>
                  <a:srgbClr val="000000"/>
                </a:highlight>
              </a:rPr>
              <a:t>Maths Parent Evening</a:t>
            </a:r>
            <a:br>
              <a:rPr lang="en-US" b="1" dirty="0">
                <a:highlight>
                  <a:srgbClr val="000000"/>
                </a:highlight>
              </a:rPr>
            </a:br>
            <a:r>
              <a:rPr lang="en-US" b="1" dirty="0">
                <a:highlight>
                  <a:srgbClr val="000000"/>
                </a:highlight>
              </a:rPr>
              <a:t>-Welcome! </a:t>
            </a:r>
            <a:endParaRPr lang="en-GB" b="1" dirty="0">
              <a:highlight>
                <a:srgbClr val="000000"/>
              </a:highlight>
            </a:endParaRPr>
          </a:p>
        </p:txBody>
      </p:sp>
      <p:sp>
        <p:nvSpPr>
          <p:cNvPr id="3" name="Subtitle 2"/>
          <p:cNvSpPr>
            <a:spLocks noGrp="1"/>
          </p:cNvSpPr>
          <p:nvPr>
            <p:ph type="subTitle" idx="1"/>
          </p:nvPr>
        </p:nvSpPr>
        <p:spPr>
          <a:xfrm>
            <a:off x="271987" y="2089953"/>
            <a:ext cx="8312643" cy="1947333"/>
          </a:xfrm>
        </p:spPr>
        <p:txBody>
          <a:bodyPr>
            <a:noAutofit/>
          </a:bodyPr>
          <a:lstStyle/>
          <a:p>
            <a:r>
              <a:rPr lang="en-US" sz="4400" b="1" dirty="0">
                <a:solidFill>
                  <a:srgbClr val="C00000"/>
                </a:solidFill>
                <a:highlight>
                  <a:srgbClr val="FFFF00"/>
                </a:highlight>
              </a:rPr>
              <a:t>Tuesday 30</a:t>
            </a:r>
            <a:r>
              <a:rPr lang="en-US" sz="4400" b="1" baseline="30000" dirty="0">
                <a:solidFill>
                  <a:srgbClr val="C00000"/>
                </a:solidFill>
                <a:highlight>
                  <a:srgbClr val="FFFF00"/>
                </a:highlight>
              </a:rPr>
              <a:t>th</a:t>
            </a:r>
            <a:r>
              <a:rPr lang="en-US" sz="4400" b="1" dirty="0">
                <a:solidFill>
                  <a:srgbClr val="C00000"/>
                </a:solidFill>
                <a:highlight>
                  <a:srgbClr val="FFFF00"/>
                </a:highlight>
              </a:rPr>
              <a:t> April</a:t>
            </a:r>
          </a:p>
          <a:p>
            <a:endParaRPr lang="en-US" sz="2800" b="1" dirty="0">
              <a:solidFill>
                <a:srgbClr val="C00000"/>
              </a:solidFill>
            </a:endParaRPr>
          </a:p>
          <a:p>
            <a:r>
              <a:rPr lang="en-US" sz="4000" b="1" dirty="0">
                <a:solidFill>
                  <a:srgbClr val="FFFF00"/>
                </a:solidFill>
                <a:highlight>
                  <a:srgbClr val="000000"/>
                </a:highlight>
              </a:rPr>
              <a:t>Help yourself to biscuits!</a:t>
            </a:r>
          </a:p>
        </p:txBody>
      </p:sp>
      <p:pic>
        <p:nvPicPr>
          <p:cNvPr id="1026" name="Picture 2" descr="Image result for maths calcul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41609">
            <a:off x="7637862" y="1758785"/>
            <a:ext cx="4120148" cy="475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50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266" y="275895"/>
            <a:ext cx="10969133" cy="670035"/>
          </a:xfrm>
        </p:spPr>
        <p:txBody>
          <a:bodyPr>
            <a:normAutofit fontScale="90000"/>
          </a:bodyPr>
          <a:lstStyle/>
          <a:p>
            <a:r>
              <a:rPr lang="en-US" b="1" dirty="0">
                <a:solidFill>
                  <a:srgbClr val="002060"/>
                </a:solidFill>
              </a:rPr>
              <a:t>Calculation policy - progressive</a:t>
            </a:r>
            <a:endParaRPr lang="en-GB" b="1" dirty="0">
              <a:solidFill>
                <a:srgbClr val="002060"/>
              </a:solidFill>
            </a:endParaRPr>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232267" y="933979"/>
            <a:ext cx="11181967" cy="5819775"/>
          </a:xfrm>
          <a:prstGeom prst="rect">
            <a:avLst/>
          </a:prstGeom>
        </p:spPr>
      </p:pic>
    </p:spTree>
    <p:extLst>
      <p:ext uri="{BB962C8B-B14F-4D97-AF65-F5344CB8AC3E}">
        <p14:creationId xmlns:p14="http://schemas.microsoft.com/office/powerpoint/2010/main" val="372266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2530" y="57747"/>
            <a:ext cx="9954347" cy="6742505"/>
          </a:xfrm>
          <a:prstGeom prst="rect">
            <a:avLst/>
          </a:prstGeom>
        </p:spPr>
      </p:pic>
    </p:spTree>
    <p:extLst>
      <p:ext uri="{BB962C8B-B14F-4D97-AF65-F5344CB8AC3E}">
        <p14:creationId xmlns:p14="http://schemas.microsoft.com/office/powerpoint/2010/main" val="413403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0" y="0"/>
            <a:ext cx="10556240" cy="6858000"/>
          </a:xfrm>
          <a:prstGeom prst="rect">
            <a:avLst/>
          </a:prstGeom>
        </p:spPr>
      </p:pic>
    </p:spTree>
    <p:extLst>
      <p:ext uri="{BB962C8B-B14F-4D97-AF65-F5344CB8AC3E}">
        <p14:creationId xmlns:p14="http://schemas.microsoft.com/office/powerpoint/2010/main" val="418984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26F6-1BCC-52C8-2291-96B1914731BF}"/>
              </a:ext>
            </a:extLst>
          </p:cNvPr>
          <p:cNvSpPr>
            <a:spLocks noGrp="1"/>
          </p:cNvSpPr>
          <p:nvPr>
            <p:ph type="title"/>
          </p:nvPr>
        </p:nvSpPr>
        <p:spPr>
          <a:xfrm>
            <a:off x="183469" y="-324154"/>
            <a:ext cx="8534400" cy="1507067"/>
          </a:xfrm>
        </p:spPr>
        <p:txBody>
          <a:bodyPr>
            <a:normAutofit/>
          </a:bodyPr>
          <a:lstStyle/>
          <a:p>
            <a:r>
              <a:rPr lang="en-US" sz="4400" b="1" dirty="0"/>
              <a:t>What can you do at home?</a:t>
            </a:r>
            <a:endParaRPr lang="en-GB" sz="4400" b="1" dirty="0"/>
          </a:p>
        </p:txBody>
      </p:sp>
      <p:sp>
        <p:nvSpPr>
          <p:cNvPr id="4" name="TextBox 3">
            <a:extLst>
              <a:ext uri="{FF2B5EF4-FFF2-40B4-BE49-F238E27FC236}">
                <a16:creationId xmlns:a16="http://schemas.microsoft.com/office/drawing/2014/main" id="{5994F16B-2B83-A26B-FA03-1580B16E0D77}"/>
              </a:ext>
            </a:extLst>
          </p:cNvPr>
          <p:cNvSpPr txBox="1"/>
          <p:nvPr/>
        </p:nvSpPr>
        <p:spPr>
          <a:xfrm>
            <a:off x="97971" y="947057"/>
            <a:ext cx="11409817" cy="5632311"/>
          </a:xfrm>
          <a:prstGeom prst="rect">
            <a:avLst/>
          </a:prstGeom>
          <a:noFill/>
        </p:spPr>
        <p:txBody>
          <a:bodyPr wrap="square" rtlCol="0">
            <a:spAutoFit/>
          </a:bodyPr>
          <a:lstStyle/>
          <a:p>
            <a:pPr marL="571500" indent="-571500">
              <a:buFont typeface="Wingdings" panose="05000000000000000000" pitchFamily="2" charset="2"/>
              <a:buChar char="v"/>
            </a:pPr>
            <a:r>
              <a:rPr lang="en-US" sz="4000" dirty="0"/>
              <a:t>Use ACTUAL money</a:t>
            </a:r>
          </a:p>
          <a:p>
            <a:pPr marL="571500" indent="-571500">
              <a:buFont typeface="Wingdings" panose="05000000000000000000" pitchFamily="2" charset="2"/>
              <a:buChar char="v"/>
            </a:pPr>
            <a:r>
              <a:rPr lang="en-US" sz="4000" dirty="0"/>
              <a:t>Look at fractions in the shops… 1/3 off…</a:t>
            </a:r>
          </a:p>
          <a:p>
            <a:pPr marL="571500" indent="-571500">
              <a:buFont typeface="Wingdings" panose="05000000000000000000" pitchFamily="2" charset="2"/>
              <a:buChar char="v"/>
            </a:pPr>
            <a:r>
              <a:rPr lang="en-US" sz="4000" dirty="0"/>
              <a:t>Modelling/Thinking out loud:</a:t>
            </a:r>
          </a:p>
          <a:p>
            <a:r>
              <a:rPr lang="en-US" sz="4000" dirty="0"/>
              <a:t>Today is Tuesday so tomorrow is…</a:t>
            </a:r>
          </a:p>
          <a:p>
            <a:pPr marL="571500" indent="-571500">
              <a:buFont typeface="Wingdings" panose="05000000000000000000" pitchFamily="2" charset="2"/>
              <a:buChar char="v"/>
            </a:pPr>
            <a:r>
              <a:rPr lang="en-US" sz="4000" dirty="0"/>
              <a:t>Continually talk about ‘time’ – analogue and digital </a:t>
            </a:r>
          </a:p>
          <a:p>
            <a:pPr marL="571500" indent="-571500">
              <a:buFont typeface="Wingdings" panose="05000000000000000000" pitchFamily="2" charset="2"/>
              <a:buChar char="v"/>
            </a:pPr>
            <a:r>
              <a:rPr lang="en-US" sz="4000" dirty="0"/>
              <a:t>Language is key! </a:t>
            </a:r>
          </a:p>
          <a:p>
            <a:pPr marL="571500" indent="-571500">
              <a:buFont typeface="Wingdings" panose="05000000000000000000" pitchFamily="2" charset="2"/>
              <a:buChar char="v"/>
            </a:pPr>
            <a:r>
              <a:rPr lang="en-US" sz="4000" dirty="0"/>
              <a:t>Play counting games…One…Two…Three…</a:t>
            </a:r>
          </a:p>
          <a:p>
            <a:pPr marL="571500" indent="-571500">
              <a:buFont typeface="Wingdings" panose="05000000000000000000" pitchFamily="2" charset="2"/>
              <a:buChar char="v"/>
            </a:pPr>
            <a:endParaRPr lang="en-GB" sz="4000" dirty="0"/>
          </a:p>
        </p:txBody>
      </p:sp>
    </p:spTree>
    <p:extLst>
      <p:ext uri="{BB962C8B-B14F-4D97-AF65-F5344CB8AC3E}">
        <p14:creationId xmlns:p14="http://schemas.microsoft.com/office/powerpoint/2010/main" val="343169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EA7AC-862F-6231-50F1-1D4953598C06}"/>
              </a:ext>
            </a:extLst>
          </p:cNvPr>
          <p:cNvSpPr>
            <a:spLocks noGrp="1"/>
          </p:cNvSpPr>
          <p:nvPr>
            <p:ph type="title"/>
          </p:nvPr>
        </p:nvSpPr>
        <p:spPr>
          <a:xfrm>
            <a:off x="248783" y="-389468"/>
            <a:ext cx="8534400" cy="1507067"/>
          </a:xfrm>
        </p:spPr>
        <p:txBody>
          <a:bodyPr>
            <a:normAutofit/>
          </a:bodyPr>
          <a:lstStyle/>
          <a:p>
            <a:r>
              <a:rPr lang="en-US" sz="4400" b="1" u="sng" dirty="0"/>
              <a:t>Misconceptions</a:t>
            </a:r>
            <a:endParaRPr lang="en-GB" sz="4400" b="1" u="sng" dirty="0"/>
          </a:p>
        </p:txBody>
      </p:sp>
      <p:sp>
        <p:nvSpPr>
          <p:cNvPr id="4" name="TextBox 3">
            <a:extLst>
              <a:ext uri="{FF2B5EF4-FFF2-40B4-BE49-F238E27FC236}">
                <a16:creationId xmlns:a16="http://schemas.microsoft.com/office/drawing/2014/main" id="{F426DB9C-C8E0-4A29-8602-E07D3C1C0264}"/>
              </a:ext>
            </a:extLst>
          </p:cNvPr>
          <p:cNvSpPr txBox="1"/>
          <p:nvPr/>
        </p:nvSpPr>
        <p:spPr>
          <a:xfrm>
            <a:off x="248783" y="1001486"/>
            <a:ext cx="11344503" cy="4401205"/>
          </a:xfrm>
          <a:prstGeom prst="rect">
            <a:avLst/>
          </a:prstGeom>
          <a:noFill/>
        </p:spPr>
        <p:txBody>
          <a:bodyPr wrap="square" rtlCol="0">
            <a:spAutoFit/>
          </a:bodyPr>
          <a:lstStyle/>
          <a:p>
            <a:r>
              <a:rPr lang="en-US" sz="2800" b="1" dirty="0">
                <a:solidFill>
                  <a:srgbClr val="002060"/>
                </a:solidFill>
              </a:rPr>
              <a:t>When you multiply a number by 10 you ‘just add a zero’. </a:t>
            </a:r>
          </a:p>
          <a:p>
            <a:r>
              <a:rPr lang="en-US" sz="2800" b="1" dirty="0">
                <a:solidFill>
                  <a:srgbClr val="FFFF00"/>
                </a:solidFill>
              </a:rPr>
              <a:t>You ‘move the digits to the left and add a zero as a place holder</a:t>
            </a:r>
          </a:p>
          <a:p>
            <a:endParaRPr lang="en-US" sz="2800" b="1" dirty="0">
              <a:solidFill>
                <a:srgbClr val="002060"/>
              </a:solidFill>
            </a:endParaRPr>
          </a:p>
          <a:p>
            <a:r>
              <a:rPr lang="en-US" sz="2800" b="1" dirty="0">
                <a:solidFill>
                  <a:srgbClr val="002060"/>
                </a:solidFill>
              </a:rPr>
              <a:t>You can move the decimal point.</a:t>
            </a:r>
          </a:p>
          <a:p>
            <a:r>
              <a:rPr lang="en-US" sz="2800" b="1" dirty="0">
                <a:solidFill>
                  <a:srgbClr val="FFFF00"/>
                </a:solidFill>
              </a:rPr>
              <a:t>You can’t. You can only move the digits to the left or to the right</a:t>
            </a:r>
          </a:p>
          <a:p>
            <a:endParaRPr lang="en-US" sz="2800" b="1" dirty="0">
              <a:solidFill>
                <a:srgbClr val="002060"/>
              </a:solidFill>
            </a:endParaRPr>
          </a:p>
          <a:p>
            <a:r>
              <a:rPr lang="en-US" sz="2800" b="1" dirty="0">
                <a:solidFill>
                  <a:srgbClr val="002060"/>
                </a:solidFill>
              </a:rPr>
              <a:t>Tell them that they are doing ‘sums’ </a:t>
            </a:r>
          </a:p>
          <a:p>
            <a:r>
              <a:rPr lang="en-US" sz="2800" b="1" dirty="0">
                <a:solidFill>
                  <a:srgbClr val="FFFF00"/>
                </a:solidFill>
              </a:rPr>
              <a:t>‘Sum’ is a mathematical word that means ‘addition’, everything else is a ‘calculation’ or ‘number sentence’</a:t>
            </a:r>
          </a:p>
          <a:p>
            <a:endParaRPr lang="en-GB" sz="2800" b="1" dirty="0">
              <a:solidFill>
                <a:srgbClr val="002060"/>
              </a:solidFill>
            </a:endParaRPr>
          </a:p>
        </p:txBody>
      </p:sp>
    </p:spTree>
    <p:extLst>
      <p:ext uri="{BB962C8B-B14F-4D97-AF65-F5344CB8AC3E}">
        <p14:creationId xmlns:p14="http://schemas.microsoft.com/office/powerpoint/2010/main" val="140205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0312-D64B-E45B-B66B-46AF011F2043}"/>
              </a:ext>
            </a:extLst>
          </p:cNvPr>
          <p:cNvSpPr>
            <a:spLocks noGrp="1"/>
          </p:cNvSpPr>
          <p:nvPr>
            <p:ph type="title"/>
          </p:nvPr>
        </p:nvSpPr>
        <p:spPr>
          <a:xfrm>
            <a:off x="0" y="-302382"/>
            <a:ext cx="8534400" cy="1507067"/>
          </a:xfrm>
        </p:spPr>
        <p:txBody>
          <a:bodyPr>
            <a:normAutofit/>
          </a:bodyPr>
          <a:lstStyle/>
          <a:p>
            <a:r>
              <a:rPr lang="en-US" sz="4800" b="1" u="sng" dirty="0"/>
              <a:t>Expectations</a:t>
            </a:r>
            <a:endParaRPr lang="en-GB" sz="4800" b="1" u="sng" dirty="0"/>
          </a:p>
        </p:txBody>
      </p:sp>
      <p:sp>
        <p:nvSpPr>
          <p:cNvPr id="3" name="Content Placeholder 2">
            <a:extLst>
              <a:ext uri="{FF2B5EF4-FFF2-40B4-BE49-F238E27FC236}">
                <a16:creationId xmlns:a16="http://schemas.microsoft.com/office/drawing/2014/main" id="{C9501E0D-B455-45F7-8D49-6ACFA5AB734B}"/>
              </a:ext>
            </a:extLst>
          </p:cNvPr>
          <p:cNvSpPr>
            <a:spLocks noGrp="1"/>
          </p:cNvSpPr>
          <p:nvPr>
            <p:ph idx="1"/>
          </p:nvPr>
        </p:nvSpPr>
        <p:spPr>
          <a:xfrm>
            <a:off x="184263" y="1066801"/>
            <a:ext cx="11823474" cy="3615267"/>
          </a:xfrm>
        </p:spPr>
        <p:txBody>
          <a:bodyPr>
            <a:normAutofit fontScale="92500" lnSpcReduction="10000"/>
          </a:bodyPr>
          <a:lstStyle/>
          <a:p>
            <a:pPr marL="0" indent="0">
              <a:buNone/>
            </a:pPr>
            <a:r>
              <a:rPr lang="en-US" sz="4400" dirty="0">
                <a:highlight>
                  <a:srgbClr val="FFFF00"/>
                </a:highlight>
              </a:rPr>
              <a:t>Mastering number – EYFS/Y1/Y2</a:t>
            </a:r>
          </a:p>
          <a:p>
            <a:pPr marL="0" indent="0">
              <a:buNone/>
            </a:pPr>
            <a:r>
              <a:rPr lang="en-US" sz="4400" dirty="0">
                <a:highlight>
                  <a:srgbClr val="FFFF00"/>
                </a:highlight>
              </a:rPr>
              <a:t>Assessments (units / end of term)</a:t>
            </a:r>
          </a:p>
          <a:p>
            <a:pPr marL="0" indent="0">
              <a:buNone/>
            </a:pPr>
            <a:r>
              <a:rPr lang="en-US" sz="4400" dirty="0">
                <a:highlight>
                  <a:srgbClr val="FFFF00"/>
                </a:highlight>
              </a:rPr>
              <a:t>Multiplication Check – Y4 (times table cards / TT Rock Stars / Maths Shed)</a:t>
            </a:r>
          </a:p>
          <a:p>
            <a:pPr marL="0" indent="0">
              <a:buNone/>
            </a:pPr>
            <a:r>
              <a:rPr lang="en-US" sz="4400" dirty="0">
                <a:highlight>
                  <a:srgbClr val="FFFF00"/>
                </a:highlight>
              </a:rPr>
              <a:t>KS2 SATS – Y6 (Testing Y3-Y6 knowledge)</a:t>
            </a:r>
            <a:endParaRPr lang="en-GB" sz="4400" dirty="0">
              <a:highlight>
                <a:srgbClr val="FFFF00"/>
              </a:highlight>
            </a:endParaRPr>
          </a:p>
        </p:txBody>
      </p:sp>
    </p:spTree>
    <p:extLst>
      <p:ext uri="{BB962C8B-B14F-4D97-AF65-F5344CB8AC3E}">
        <p14:creationId xmlns:p14="http://schemas.microsoft.com/office/powerpoint/2010/main" val="8192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F2121-B788-8A1A-D2F0-B69D351C884E}"/>
              </a:ext>
            </a:extLst>
          </p:cNvPr>
          <p:cNvSpPr>
            <a:spLocks noGrp="1"/>
          </p:cNvSpPr>
          <p:nvPr>
            <p:ph type="title"/>
          </p:nvPr>
        </p:nvSpPr>
        <p:spPr>
          <a:xfrm>
            <a:off x="2698069" y="-237068"/>
            <a:ext cx="8534400" cy="1507067"/>
          </a:xfrm>
        </p:spPr>
        <p:txBody>
          <a:bodyPr>
            <a:normAutofit/>
          </a:bodyPr>
          <a:lstStyle/>
          <a:p>
            <a:r>
              <a:rPr lang="en-US" sz="6000" dirty="0"/>
              <a:t>Growth mindset</a:t>
            </a:r>
            <a:endParaRPr lang="en-GB" sz="6000" dirty="0"/>
          </a:p>
        </p:txBody>
      </p:sp>
      <p:pic>
        <p:nvPicPr>
          <p:cNvPr id="4" name="Picture 3">
            <a:extLst>
              <a:ext uri="{FF2B5EF4-FFF2-40B4-BE49-F238E27FC236}">
                <a16:creationId xmlns:a16="http://schemas.microsoft.com/office/drawing/2014/main" id="{54A9B877-FD8A-7568-279B-6CCDCDE1B9A5}"/>
              </a:ext>
            </a:extLst>
          </p:cNvPr>
          <p:cNvPicPr>
            <a:picLocks noChangeAspect="1"/>
          </p:cNvPicPr>
          <p:nvPr/>
        </p:nvPicPr>
        <p:blipFill>
          <a:blip r:embed="rId2"/>
          <a:stretch>
            <a:fillRect/>
          </a:stretch>
        </p:blipFill>
        <p:spPr>
          <a:xfrm rot="21163909">
            <a:off x="260161" y="1484516"/>
            <a:ext cx="3408700" cy="2556525"/>
          </a:xfrm>
          <a:prstGeom prst="rect">
            <a:avLst/>
          </a:prstGeom>
        </p:spPr>
      </p:pic>
      <p:pic>
        <p:nvPicPr>
          <p:cNvPr id="5" name="Picture 4">
            <a:extLst>
              <a:ext uri="{FF2B5EF4-FFF2-40B4-BE49-F238E27FC236}">
                <a16:creationId xmlns:a16="http://schemas.microsoft.com/office/drawing/2014/main" id="{E6FA1D7C-2BC4-2E63-861B-9EC411F8B136}"/>
              </a:ext>
            </a:extLst>
          </p:cNvPr>
          <p:cNvPicPr>
            <a:picLocks noChangeAspect="1"/>
          </p:cNvPicPr>
          <p:nvPr/>
        </p:nvPicPr>
        <p:blipFill>
          <a:blip r:embed="rId3"/>
          <a:stretch>
            <a:fillRect/>
          </a:stretch>
        </p:blipFill>
        <p:spPr>
          <a:xfrm>
            <a:off x="4024848" y="1218785"/>
            <a:ext cx="4325526" cy="2664102"/>
          </a:xfrm>
          <a:prstGeom prst="rect">
            <a:avLst/>
          </a:prstGeom>
        </p:spPr>
      </p:pic>
      <p:pic>
        <p:nvPicPr>
          <p:cNvPr id="6" name="Content Placeholder 4">
            <a:extLst>
              <a:ext uri="{FF2B5EF4-FFF2-40B4-BE49-F238E27FC236}">
                <a16:creationId xmlns:a16="http://schemas.microsoft.com/office/drawing/2014/main" id="{A86A1CC1-8F0A-5594-C318-28E6DCD87E7C}"/>
              </a:ext>
            </a:extLst>
          </p:cNvPr>
          <p:cNvPicPr>
            <a:picLocks noChangeAspect="1"/>
          </p:cNvPicPr>
          <p:nvPr/>
        </p:nvPicPr>
        <p:blipFill>
          <a:blip r:embed="rId4"/>
          <a:stretch>
            <a:fillRect/>
          </a:stretch>
        </p:blipFill>
        <p:spPr>
          <a:xfrm rot="308705">
            <a:off x="8891830" y="1098727"/>
            <a:ext cx="3044938" cy="3328102"/>
          </a:xfrm>
          <a:prstGeom prst="rect">
            <a:avLst/>
          </a:prstGeom>
        </p:spPr>
      </p:pic>
      <p:pic>
        <p:nvPicPr>
          <p:cNvPr id="7" name="Picture 6">
            <a:extLst>
              <a:ext uri="{FF2B5EF4-FFF2-40B4-BE49-F238E27FC236}">
                <a16:creationId xmlns:a16="http://schemas.microsoft.com/office/drawing/2014/main" id="{35C46D37-7B81-4713-8A8D-6200EF4DEB17}"/>
              </a:ext>
            </a:extLst>
          </p:cNvPr>
          <p:cNvPicPr>
            <a:picLocks noChangeAspect="1"/>
          </p:cNvPicPr>
          <p:nvPr/>
        </p:nvPicPr>
        <p:blipFill>
          <a:blip r:embed="rId5"/>
          <a:stretch>
            <a:fillRect/>
          </a:stretch>
        </p:blipFill>
        <p:spPr>
          <a:xfrm>
            <a:off x="3435716" y="4246394"/>
            <a:ext cx="5048001" cy="2103334"/>
          </a:xfrm>
          <a:prstGeom prst="rect">
            <a:avLst/>
          </a:prstGeom>
          <a:ln w="76200">
            <a:solidFill>
              <a:srgbClr val="FFFF00"/>
            </a:solidFill>
          </a:ln>
        </p:spPr>
      </p:pic>
    </p:spTree>
    <p:extLst>
      <p:ext uri="{BB962C8B-B14F-4D97-AF65-F5344CB8AC3E}">
        <p14:creationId xmlns:p14="http://schemas.microsoft.com/office/powerpoint/2010/main" val="2836023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D274-9A14-8356-3AFE-6828942E790F}"/>
              </a:ext>
            </a:extLst>
          </p:cNvPr>
          <p:cNvSpPr>
            <a:spLocks noGrp="1"/>
          </p:cNvSpPr>
          <p:nvPr>
            <p:ph type="title"/>
          </p:nvPr>
        </p:nvSpPr>
        <p:spPr>
          <a:xfrm>
            <a:off x="172584" y="-324154"/>
            <a:ext cx="8534400" cy="1507067"/>
          </a:xfrm>
        </p:spPr>
        <p:txBody>
          <a:bodyPr/>
          <a:lstStyle/>
          <a:p>
            <a:r>
              <a:rPr lang="en-US" dirty="0"/>
              <a:t>Resources - 	</a:t>
            </a:r>
            <a:endParaRPr lang="en-GB" dirty="0"/>
          </a:p>
        </p:txBody>
      </p:sp>
      <p:sp>
        <p:nvSpPr>
          <p:cNvPr id="3" name="Content Placeholder 2">
            <a:extLst>
              <a:ext uri="{FF2B5EF4-FFF2-40B4-BE49-F238E27FC236}">
                <a16:creationId xmlns:a16="http://schemas.microsoft.com/office/drawing/2014/main" id="{6B9501B7-053D-AC28-4F4E-E3EB1F17FA8D}"/>
              </a:ext>
            </a:extLst>
          </p:cNvPr>
          <p:cNvSpPr>
            <a:spLocks noGrp="1"/>
          </p:cNvSpPr>
          <p:nvPr>
            <p:ph idx="1"/>
          </p:nvPr>
        </p:nvSpPr>
        <p:spPr>
          <a:xfrm>
            <a:off x="0" y="627742"/>
            <a:ext cx="11531147" cy="4945744"/>
          </a:xfrm>
        </p:spPr>
        <p:txBody>
          <a:bodyPr>
            <a:normAutofit fontScale="92500" lnSpcReduction="20000"/>
          </a:bodyPr>
          <a:lstStyle/>
          <a:p>
            <a:pPr>
              <a:buFont typeface="Wingdings" panose="05000000000000000000" pitchFamily="2" charset="2"/>
              <a:buChar char="Ø"/>
            </a:pPr>
            <a:r>
              <a:rPr lang="en-US" sz="2800" b="1" dirty="0">
                <a:hlinkClick r:id="rId4"/>
              </a:rPr>
              <a:t>St Hilary School - Maths at St Hilary (eschools.co.uk)</a:t>
            </a:r>
            <a:endParaRPr lang="en-US" sz="3200" b="1" dirty="0">
              <a:hlinkClick r:id="rId5"/>
            </a:endParaRPr>
          </a:p>
          <a:p>
            <a:pPr>
              <a:buFont typeface="Wingdings" panose="05000000000000000000" pitchFamily="2" charset="2"/>
              <a:buChar char="Ø"/>
            </a:pPr>
            <a:r>
              <a:rPr lang="en-US" sz="3200" dirty="0">
                <a:hlinkClick r:id="rId5"/>
              </a:rPr>
              <a:t>Back of the children’s planners – strategies to help</a:t>
            </a:r>
          </a:p>
          <a:p>
            <a:pPr>
              <a:buFont typeface="Wingdings" panose="05000000000000000000" pitchFamily="2" charset="2"/>
              <a:buChar char="Ø"/>
            </a:pPr>
            <a:r>
              <a:rPr lang="en-US" sz="3200" dirty="0">
                <a:hlinkClick r:id="rId5"/>
              </a:rPr>
              <a:t>Ed Shed </a:t>
            </a:r>
            <a:r>
              <a:rPr lang="en-US" sz="3200" dirty="0">
                <a:sym typeface="Wingdings" panose="05000000000000000000" pitchFamily="2" charset="2"/>
                <a:hlinkClick r:id="rId5"/>
              </a:rPr>
              <a:t> Maths Shed</a:t>
            </a:r>
            <a:endParaRPr lang="en-US" sz="3200" dirty="0">
              <a:hlinkClick r:id="rId5"/>
            </a:endParaRPr>
          </a:p>
          <a:p>
            <a:pPr>
              <a:buFont typeface="Wingdings" panose="05000000000000000000" pitchFamily="2" charset="2"/>
              <a:buChar char="Ø"/>
            </a:pPr>
            <a:r>
              <a:rPr lang="en-US" sz="3200" dirty="0">
                <a:highlight>
                  <a:srgbClr val="FFFF00"/>
                </a:highlight>
                <a:hlinkClick r:id="rId5"/>
              </a:rPr>
              <a:t>1-minute </a:t>
            </a:r>
            <a:r>
              <a:rPr lang="en-US" sz="3200" dirty="0" err="1">
                <a:highlight>
                  <a:srgbClr val="FFFF00"/>
                </a:highlight>
                <a:hlinkClick r:id="rId5"/>
              </a:rPr>
              <a:t>maths</a:t>
            </a:r>
            <a:r>
              <a:rPr lang="en-US" sz="3200" dirty="0">
                <a:highlight>
                  <a:srgbClr val="FFFF00"/>
                </a:highlight>
                <a:hlinkClick r:id="rId5"/>
              </a:rPr>
              <a:t> app | White Rose Education</a:t>
            </a:r>
            <a:endParaRPr lang="en-US" sz="3200" dirty="0">
              <a:highlight>
                <a:srgbClr val="FFFF00"/>
              </a:highlight>
            </a:endParaRPr>
          </a:p>
          <a:p>
            <a:pPr>
              <a:buFont typeface="Wingdings" panose="05000000000000000000" pitchFamily="2" charset="2"/>
              <a:buChar char="Ø"/>
            </a:pPr>
            <a:r>
              <a:rPr lang="en-US" sz="2800" dirty="0">
                <a:highlight>
                  <a:srgbClr val="FFFF00"/>
                </a:highlight>
                <a:hlinkClick r:id="rId6"/>
              </a:rPr>
              <a:t>Parent resources | Maths workbooks | White Rose Education</a:t>
            </a:r>
            <a:endParaRPr lang="en-US" sz="2800" dirty="0">
              <a:highlight>
                <a:srgbClr val="FFFF00"/>
              </a:highlight>
            </a:endParaRPr>
          </a:p>
          <a:p>
            <a:pPr>
              <a:buFont typeface="Wingdings" panose="05000000000000000000" pitchFamily="2" charset="2"/>
              <a:buChar char="Ø"/>
            </a:pPr>
            <a:r>
              <a:rPr lang="en-GB" sz="2800" dirty="0">
                <a:highlight>
                  <a:srgbClr val="FFFF00"/>
                </a:highlight>
                <a:hlinkClick r:id="rId7"/>
              </a:rPr>
              <a:t>Manipulatives - MathsBot.com</a:t>
            </a:r>
            <a:endParaRPr lang="en-GB" sz="2800" dirty="0">
              <a:highlight>
                <a:srgbClr val="FFFF00"/>
              </a:highlight>
            </a:endParaRPr>
          </a:p>
          <a:p>
            <a:pPr>
              <a:buFont typeface="Wingdings" panose="05000000000000000000" pitchFamily="2" charset="2"/>
              <a:buChar char="Ø"/>
            </a:pPr>
            <a:r>
              <a:rPr lang="en-GB" sz="2800" dirty="0">
                <a:solidFill>
                  <a:schemeClr val="bg1"/>
                </a:solidFill>
                <a:highlight>
                  <a:srgbClr val="FFFF00"/>
                </a:highlight>
                <a:hlinkClick r:id="rId8"/>
              </a:rPr>
              <a:t>https://www.topmarks.co.uk/maths-games/7-11-years</a:t>
            </a:r>
            <a:endParaRPr lang="en-GB" sz="2800" dirty="0">
              <a:solidFill>
                <a:schemeClr val="bg1"/>
              </a:solidFill>
              <a:highlight>
                <a:srgbClr val="FFFF00"/>
              </a:highlight>
            </a:endParaRPr>
          </a:p>
          <a:p>
            <a:pPr>
              <a:buFont typeface="Wingdings" panose="05000000000000000000" pitchFamily="2" charset="2"/>
              <a:buChar char="Ø"/>
            </a:pPr>
            <a:r>
              <a:rPr lang="en-US" sz="2400" dirty="0">
                <a:highlight>
                  <a:srgbClr val="FFFF00"/>
                </a:highlight>
                <a:hlinkClick r:id="rId9"/>
              </a:rPr>
              <a:t>Primary Games :: Maths Games and Interactive Resources for the Primary Classroom</a:t>
            </a:r>
            <a:endParaRPr lang="en-US" sz="2400" dirty="0">
              <a:highlight>
                <a:srgbClr val="FFFF00"/>
              </a:highlight>
            </a:endParaRPr>
          </a:p>
          <a:p>
            <a:pPr>
              <a:buFont typeface="Wingdings" panose="05000000000000000000" pitchFamily="2" charset="2"/>
              <a:buChar char="Ø"/>
            </a:pPr>
            <a:r>
              <a:rPr lang="en-GB" sz="2800" b="1" dirty="0">
                <a:solidFill>
                  <a:schemeClr val="bg1"/>
                </a:solidFill>
              </a:rPr>
              <a:t>TT Rock Stars parent/family video </a:t>
            </a:r>
            <a:r>
              <a:rPr lang="en-GB" sz="2800" b="1" dirty="0">
                <a:solidFill>
                  <a:schemeClr val="bg1"/>
                </a:solidFill>
                <a:sym typeface="Wingdings" panose="05000000000000000000" pitchFamily="2" charset="2"/>
              </a:rPr>
              <a:t></a:t>
            </a:r>
            <a:endParaRPr lang="en-GB" sz="2800" b="1" dirty="0">
              <a:solidFill>
                <a:schemeClr val="bg1"/>
              </a:solidFill>
            </a:endParaRPr>
          </a:p>
        </p:txBody>
      </p:sp>
      <p:pic>
        <p:nvPicPr>
          <p:cNvPr id="4" name="Online Media 3" title="What is Times Tables Rock Stars? Parents and Carers Guide">
            <a:hlinkClick r:id="" action="ppaction://media"/>
            <a:extLst>
              <a:ext uri="{FF2B5EF4-FFF2-40B4-BE49-F238E27FC236}">
                <a16:creationId xmlns:a16="http://schemas.microsoft.com/office/drawing/2014/main" id="{0FECC6DB-39AF-072B-5A66-05D2F5B11FBF}"/>
              </a:ext>
            </a:extLst>
          </p:cNvPr>
          <p:cNvPicPr>
            <a:picLocks noRot="1" noChangeAspect="1"/>
          </p:cNvPicPr>
          <p:nvPr>
            <a:videoFile r:link="rId1"/>
          </p:nvPr>
        </p:nvPicPr>
        <p:blipFill>
          <a:blip r:embed="rId10"/>
          <a:stretch>
            <a:fillRect/>
          </a:stretch>
        </p:blipFill>
        <p:spPr>
          <a:xfrm>
            <a:off x="8338457" y="4688747"/>
            <a:ext cx="3680959" cy="2079741"/>
          </a:xfrm>
          <a:prstGeom prst="rect">
            <a:avLst/>
          </a:prstGeom>
        </p:spPr>
      </p:pic>
    </p:spTree>
    <p:extLst>
      <p:ext uri="{BB962C8B-B14F-4D97-AF65-F5344CB8AC3E}">
        <p14:creationId xmlns:p14="http://schemas.microsoft.com/office/powerpoint/2010/main" val="368713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7C81B5-E23F-9A55-A81B-826C91E351A4}"/>
              </a:ext>
            </a:extLst>
          </p:cNvPr>
          <p:cNvSpPr>
            <a:spLocks noGrp="1"/>
          </p:cNvSpPr>
          <p:nvPr>
            <p:ph idx="1"/>
          </p:nvPr>
        </p:nvSpPr>
        <p:spPr>
          <a:xfrm>
            <a:off x="216920" y="370113"/>
            <a:ext cx="11758159" cy="3615267"/>
          </a:xfrm>
        </p:spPr>
        <p:txBody>
          <a:bodyPr>
            <a:normAutofit fontScale="92500" lnSpcReduction="10000"/>
          </a:bodyPr>
          <a:lstStyle/>
          <a:p>
            <a:pPr marL="0" indent="0">
              <a:buNone/>
            </a:pPr>
            <a:r>
              <a:rPr lang="en-US" sz="3600" b="1" dirty="0">
                <a:solidFill>
                  <a:schemeClr val="accent6">
                    <a:lumMod val="50000"/>
                  </a:schemeClr>
                </a:solidFill>
              </a:rPr>
              <a:t>Now you can go to a KS1classroom (Y2) and KS2 classroom (Y6) to see expectations of every year group.</a:t>
            </a:r>
          </a:p>
          <a:p>
            <a:pPr marL="0" indent="0">
              <a:buNone/>
            </a:pPr>
            <a:endParaRPr lang="en-US" sz="3600" b="1" dirty="0">
              <a:solidFill>
                <a:schemeClr val="accent6">
                  <a:lumMod val="50000"/>
                </a:schemeClr>
              </a:solidFill>
            </a:endParaRPr>
          </a:p>
          <a:p>
            <a:pPr marL="0" indent="0">
              <a:buNone/>
            </a:pPr>
            <a:r>
              <a:rPr lang="en-US" sz="3600" b="1" dirty="0">
                <a:solidFill>
                  <a:schemeClr val="accent6">
                    <a:lumMod val="50000"/>
                  </a:schemeClr>
                </a:solidFill>
              </a:rPr>
              <a:t>Ask questions </a:t>
            </a:r>
          </a:p>
          <a:p>
            <a:pPr marL="0" indent="0">
              <a:buNone/>
            </a:pPr>
            <a:r>
              <a:rPr lang="en-US" sz="3600" b="1" dirty="0">
                <a:solidFill>
                  <a:schemeClr val="accent6">
                    <a:lumMod val="50000"/>
                  </a:schemeClr>
                </a:solidFill>
              </a:rPr>
              <a:t>Look at resources / tasks / assessments / books</a:t>
            </a:r>
          </a:p>
          <a:p>
            <a:pPr marL="0" indent="0">
              <a:buNone/>
            </a:pPr>
            <a:r>
              <a:rPr lang="en-US" sz="3600" b="1" dirty="0">
                <a:solidFill>
                  <a:schemeClr val="accent6">
                    <a:lumMod val="50000"/>
                  </a:schemeClr>
                </a:solidFill>
              </a:rPr>
              <a:t>Consider what else you’d like to learn in future sessions</a:t>
            </a:r>
            <a:endParaRPr lang="en-GB" sz="3600" b="1" dirty="0">
              <a:solidFill>
                <a:schemeClr val="accent6">
                  <a:lumMod val="50000"/>
                </a:schemeClr>
              </a:solidFill>
            </a:endParaRPr>
          </a:p>
        </p:txBody>
      </p:sp>
    </p:spTree>
    <p:extLst>
      <p:ext uri="{BB962C8B-B14F-4D97-AF65-F5344CB8AC3E}">
        <p14:creationId xmlns:p14="http://schemas.microsoft.com/office/powerpoint/2010/main" val="330190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495" y="296916"/>
            <a:ext cx="8001000" cy="838201"/>
          </a:xfrm>
        </p:spPr>
        <p:txBody>
          <a:bodyPr/>
          <a:lstStyle/>
          <a:p>
            <a:r>
              <a:rPr lang="en-US" b="1" dirty="0">
                <a:solidFill>
                  <a:srgbClr val="002060"/>
                </a:solidFill>
              </a:rPr>
              <a:t>Things to note…</a:t>
            </a:r>
            <a:endParaRPr lang="en-GB" b="1" dirty="0">
              <a:solidFill>
                <a:srgbClr val="002060"/>
              </a:solidFill>
            </a:endParaRPr>
          </a:p>
        </p:txBody>
      </p:sp>
      <p:sp>
        <p:nvSpPr>
          <p:cNvPr id="3" name="Subtitle 2"/>
          <p:cNvSpPr>
            <a:spLocks noGrp="1"/>
          </p:cNvSpPr>
          <p:nvPr>
            <p:ph type="subTitle" idx="1"/>
          </p:nvPr>
        </p:nvSpPr>
        <p:spPr>
          <a:xfrm>
            <a:off x="463494" y="1373936"/>
            <a:ext cx="11076865" cy="4480326"/>
          </a:xfrm>
        </p:spPr>
        <p:txBody>
          <a:bodyPr>
            <a:normAutofit/>
          </a:bodyPr>
          <a:lstStyle/>
          <a:p>
            <a:r>
              <a:rPr lang="en-US" sz="3200" b="1" dirty="0">
                <a:solidFill>
                  <a:schemeClr val="accent2"/>
                </a:solidFill>
              </a:rPr>
              <a:t>Biscuits – help yourself!</a:t>
            </a:r>
          </a:p>
          <a:p>
            <a:endParaRPr lang="en-US" sz="3200" b="1" dirty="0"/>
          </a:p>
          <a:p>
            <a:r>
              <a:rPr lang="en-US" sz="3200" b="1" dirty="0">
                <a:solidFill>
                  <a:srgbClr val="C00000"/>
                </a:solidFill>
                <a:highlight>
                  <a:srgbClr val="FFFF00"/>
                </a:highlight>
              </a:rPr>
              <a:t>Fire exits</a:t>
            </a:r>
          </a:p>
          <a:p>
            <a:endParaRPr lang="en-US" sz="3200" b="1" dirty="0"/>
          </a:p>
          <a:p>
            <a:r>
              <a:rPr lang="en-US" sz="3200" b="1" dirty="0">
                <a:solidFill>
                  <a:srgbClr val="FFFF00"/>
                </a:solidFill>
                <a:highlight>
                  <a:srgbClr val="000000"/>
                </a:highlight>
              </a:rPr>
              <a:t>NO pressure. NO expectation. Ask questions whenever you want. (Teachers will be around to help!)</a:t>
            </a:r>
            <a:endParaRPr lang="en-GB" sz="3200" b="1" dirty="0">
              <a:solidFill>
                <a:srgbClr val="FFFF00"/>
              </a:solidFill>
              <a:highlight>
                <a:srgbClr val="000000"/>
              </a:highlight>
            </a:endParaRPr>
          </a:p>
        </p:txBody>
      </p:sp>
    </p:spTree>
    <p:extLst>
      <p:ext uri="{BB962C8B-B14F-4D97-AF65-F5344CB8AC3E}">
        <p14:creationId xmlns:p14="http://schemas.microsoft.com/office/powerpoint/2010/main" val="291344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557" y="349468"/>
            <a:ext cx="8001000" cy="785649"/>
          </a:xfrm>
        </p:spPr>
        <p:txBody>
          <a:bodyPr>
            <a:normAutofit fontScale="90000"/>
          </a:bodyPr>
          <a:lstStyle/>
          <a:p>
            <a:r>
              <a:rPr lang="en-US" b="1" u="sng" dirty="0">
                <a:solidFill>
                  <a:srgbClr val="002060"/>
                </a:solidFill>
              </a:rPr>
              <a:t>Aims for today!</a:t>
            </a:r>
            <a:endParaRPr lang="en-GB" b="1" u="sng" dirty="0">
              <a:solidFill>
                <a:srgbClr val="002060"/>
              </a:solidFill>
            </a:endParaRPr>
          </a:p>
        </p:txBody>
      </p:sp>
      <p:sp>
        <p:nvSpPr>
          <p:cNvPr id="3" name="Subtitle 2"/>
          <p:cNvSpPr>
            <a:spLocks noGrp="1"/>
          </p:cNvSpPr>
          <p:nvPr>
            <p:ph type="subTitle" idx="1"/>
          </p:nvPr>
        </p:nvSpPr>
        <p:spPr>
          <a:xfrm>
            <a:off x="142240" y="1531591"/>
            <a:ext cx="11978640" cy="1947333"/>
          </a:xfrm>
        </p:spPr>
        <p:txBody>
          <a:bodyPr>
            <a:noAutofit/>
          </a:bodyPr>
          <a:lstStyle/>
          <a:p>
            <a:pPr marL="342900" indent="-342900">
              <a:buClr>
                <a:srgbClr val="FF0000"/>
              </a:buClr>
              <a:buFont typeface="Wingdings" panose="05000000000000000000" pitchFamily="2" charset="2"/>
              <a:buChar char="v"/>
            </a:pPr>
            <a:r>
              <a:rPr lang="en-US" sz="4000" b="1" dirty="0">
                <a:solidFill>
                  <a:schemeClr val="accent2"/>
                </a:solidFill>
              </a:rPr>
              <a:t>To have a clearer understanding of how </a:t>
            </a:r>
            <a:r>
              <a:rPr lang="en-US" sz="4000" b="1" dirty="0" err="1">
                <a:solidFill>
                  <a:schemeClr val="accent2"/>
                </a:solidFill>
              </a:rPr>
              <a:t>maths</a:t>
            </a:r>
            <a:r>
              <a:rPr lang="en-US" sz="4000" b="1" dirty="0">
                <a:solidFill>
                  <a:schemeClr val="accent2"/>
                </a:solidFill>
              </a:rPr>
              <a:t> is taught at St Hilary</a:t>
            </a:r>
          </a:p>
          <a:p>
            <a:pPr marL="342900" indent="-342900">
              <a:buClr>
                <a:srgbClr val="FF0000"/>
              </a:buClr>
              <a:buFont typeface="Wingdings" panose="05000000000000000000" pitchFamily="2" charset="2"/>
              <a:buChar char="v"/>
            </a:pPr>
            <a:r>
              <a:rPr lang="en-US" sz="4000" b="1" dirty="0">
                <a:solidFill>
                  <a:srgbClr val="002060"/>
                </a:solidFill>
              </a:rPr>
              <a:t>To understand age related expectations of each year group (applicable to you!)</a:t>
            </a:r>
          </a:p>
          <a:p>
            <a:pPr marL="342900" indent="-342900">
              <a:buClr>
                <a:srgbClr val="FF0000"/>
              </a:buClr>
              <a:buFont typeface="Wingdings" panose="05000000000000000000" pitchFamily="2" charset="2"/>
              <a:buChar char="v"/>
            </a:pPr>
            <a:r>
              <a:rPr lang="en-US" sz="4000" b="1" dirty="0">
                <a:solidFill>
                  <a:srgbClr val="FF0000"/>
                </a:solidFill>
              </a:rPr>
              <a:t>To be more confident with supporting your children at home</a:t>
            </a:r>
            <a:endParaRPr lang="en-GB" sz="4000" b="1" dirty="0">
              <a:solidFill>
                <a:srgbClr val="FF0000"/>
              </a:solidFill>
            </a:endParaRPr>
          </a:p>
        </p:txBody>
      </p:sp>
    </p:spTree>
    <p:extLst>
      <p:ext uri="{BB962C8B-B14F-4D97-AF65-F5344CB8AC3E}">
        <p14:creationId xmlns:p14="http://schemas.microsoft.com/office/powerpoint/2010/main" val="294404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79000">
              <a:schemeClr val="bg2">
                <a:tint val="97000"/>
                <a:hueMod val="92000"/>
                <a:satMod val="169000"/>
                <a:lumMod val="164000"/>
                <a:alpha val="93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57AA2-3F7F-D158-9EA3-95A7F1FB8BE2}"/>
              </a:ext>
            </a:extLst>
          </p:cNvPr>
          <p:cNvSpPr>
            <a:spLocks noGrp="1"/>
          </p:cNvSpPr>
          <p:nvPr>
            <p:ph idx="1"/>
          </p:nvPr>
        </p:nvSpPr>
        <p:spPr>
          <a:xfrm>
            <a:off x="1563052" y="-1382848"/>
            <a:ext cx="10735628" cy="4658360"/>
          </a:xfrm>
        </p:spPr>
        <p:txBody>
          <a:bodyPr>
            <a:normAutofit/>
          </a:bodyPr>
          <a:lstStyle/>
          <a:p>
            <a:pPr marL="0" indent="0">
              <a:buNone/>
            </a:pPr>
            <a:r>
              <a:rPr lang="en-US" sz="4800" b="1" dirty="0">
                <a:highlight>
                  <a:srgbClr val="FFFF00"/>
                </a:highlight>
                <a:latin typeface="Calibri" panose="020F0502020204030204" pitchFamily="34" charset="0"/>
                <a:ea typeface="Calibri" panose="020F0502020204030204" pitchFamily="34" charset="0"/>
                <a:cs typeface="Calibri" panose="020F0502020204030204" pitchFamily="34" charset="0"/>
              </a:rPr>
              <a:t>How is </a:t>
            </a:r>
            <a:r>
              <a:rPr lang="en-US" sz="4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maths</a:t>
            </a:r>
            <a:r>
              <a:rPr lang="en-US" sz="4800" b="1" dirty="0">
                <a:highlight>
                  <a:srgbClr val="FFFF00"/>
                </a:highlight>
                <a:latin typeface="Calibri" panose="020F0502020204030204" pitchFamily="34" charset="0"/>
                <a:ea typeface="Calibri" panose="020F0502020204030204" pitchFamily="34" charset="0"/>
                <a:cs typeface="Calibri" panose="020F0502020204030204" pitchFamily="34" charset="0"/>
              </a:rPr>
              <a:t> taught at St Hilary?</a:t>
            </a:r>
          </a:p>
          <a:p>
            <a:pPr marL="0" indent="0">
              <a:buNone/>
            </a:pPr>
            <a:endParaRPr lang="en-GB" sz="48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17A6E7A-87D5-5724-2172-9643CBD4CB1E}"/>
              </a:ext>
            </a:extLst>
          </p:cNvPr>
          <p:cNvSpPr txBox="1"/>
          <p:nvPr/>
        </p:nvSpPr>
        <p:spPr>
          <a:xfrm>
            <a:off x="0" y="750389"/>
            <a:ext cx="12115800" cy="6001643"/>
          </a:xfrm>
          <a:prstGeom prst="rect">
            <a:avLst/>
          </a:prstGeom>
          <a:noFill/>
        </p:spPr>
        <p:txBody>
          <a:bodyPr wrap="square" rtlCol="0">
            <a:spAutoFit/>
          </a:bodyPr>
          <a:lstStyle/>
          <a:p>
            <a:pPr marL="285750" indent="-285750">
              <a:buFont typeface="Wingdings" panose="05000000000000000000" pitchFamily="2" charset="2"/>
              <a:buChar char="v"/>
            </a:pPr>
            <a:r>
              <a:rPr lang="en-US" sz="3200" dirty="0">
                <a:solidFill>
                  <a:schemeClr val="bg1"/>
                </a:solidFill>
              </a:rPr>
              <a:t>Generally taught 5 days a week</a:t>
            </a:r>
          </a:p>
          <a:p>
            <a:pPr marL="285750" indent="-285750">
              <a:buFont typeface="Wingdings" panose="05000000000000000000" pitchFamily="2" charset="2"/>
              <a:buChar char="v"/>
            </a:pPr>
            <a:r>
              <a:rPr lang="en-US" sz="3200" dirty="0">
                <a:solidFill>
                  <a:schemeClr val="bg1"/>
                </a:solidFill>
              </a:rPr>
              <a:t>Each session starts off with clear objectives for children to achieve</a:t>
            </a:r>
          </a:p>
          <a:p>
            <a:pPr marL="285750" indent="-285750">
              <a:buFont typeface="Wingdings" panose="05000000000000000000" pitchFamily="2" charset="2"/>
              <a:buChar char="v"/>
            </a:pPr>
            <a:r>
              <a:rPr lang="en-US" sz="3200" dirty="0">
                <a:solidFill>
                  <a:schemeClr val="bg1"/>
                </a:solidFill>
              </a:rPr>
              <a:t>Key vocabulary underpins every lesson and every unit</a:t>
            </a:r>
          </a:p>
          <a:p>
            <a:pPr marL="285750" indent="-285750">
              <a:buFont typeface="Wingdings" panose="05000000000000000000" pitchFamily="2" charset="2"/>
              <a:buChar char="v"/>
            </a:pPr>
            <a:r>
              <a:rPr lang="en-US" sz="3200" dirty="0">
                <a:solidFill>
                  <a:schemeClr val="bg1"/>
                </a:solidFill>
              </a:rPr>
              <a:t>Includes a short fluency session to start (Flash back 4 / Ninja Maths (Y6) / arithmetic practice)</a:t>
            </a:r>
          </a:p>
          <a:p>
            <a:pPr marL="285750" indent="-285750">
              <a:buFont typeface="Wingdings" panose="05000000000000000000" pitchFamily="2" charset="2"/>
              <a:buChar char="v"/>
            </a:pPr>
            <a:r>
              <a:rPr lang="en-US" sz="3200" dirty="0">
                <a:solidFill>
                  <a:schemeClr val="bg1"/>
                </a:solidFill>
              </a:rPr>
              <a:t>Sentence stems help children to build language in context</a:t>
            </a:r>
          </a:p>
          <a:p>
            <a:pPr marL="285750" indent="-285750">
              <a:buFont typeface="Wingdings" panose="05000000000000000000" pitchFamily="2" charset="2"/>
              <a:buChar char="v"/>
            </a:pPr>
            <a:r>
              <a:rPr lang="en-GB" sz="3200" dirty="0">
                <a:solidFill>
                  <a:schemeClr val="bg1"/>
                </a:solidFill>
              </a:rPr>
              <a:t>Bigger picture and the ‘why?’ of maths made explicit and intrinsic to every lesson – maximising every opportunity to reduce misconceptions and strengthen </a:t>
            </a:r>
            <a:r>
              <a:rPr lang="en-GB" sz="3200" dirty="0" err="1">
                <a:solidFill>
                  <a:schemeClr val="bg1"/>
                </a:solidFill>
              </a:rPr>
              <a:t>children;s</a:t>
            </a:r>
            <a:r>
              <a:rPr lang="en-GB" sz="3200" dirty="0">
                <a:solidFill>
                  <a:schemeClr val="bg1"/>
                </a:solidFill>
              </a:rPr>
              <a:t> understanding (reasoning)</a:t>
            </a:r>
            <a:endParaRPr lang="en-GB" sz="3200" dirty="0">
              <a:solidFill>
                <a:schemeClr val="bg1"/>
              </a:solidFill>
              <a:sym typeface="Wingdings" panose="05000000000000000000" pitchFamily="2" charset="2"/>
            </a:endParaRPr>
          </a:p>
          <a:p>
            <a:endParaRPr lang="en-GB" sz="3200" dirty="0"/>
          </a:p>
        </p:txBody>
      </p:sp>
    </p:spTree>
    <p:extLst>
      <p:ext uri="{BB962C8B-B14F-4D97-AF65-F5344CB8AC3E}">
        <p14:creationId xmlns:p14="http://schemas.microsoft.com/office/powerpoint/2010/main" val="28848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DE715-1404-4E4C-B002-0A6FC07E75CA}"/>
              </a:ext>
            </a:extLst>
          </p:cNvPr>
          <p:cNvSpPr txBox="1"/>
          <p:nvPr/>
        </p:nvSpPr>
        <p:spPr>
          <a:xfrm>
            <a:off x="3081866" y="-43360"/>
            <a:ext cx="5712178" cy="769441"/>
          </a:xfrm>
          <a:prstGeom prst="rect">
            <a:avLst/>
          </a:prstGeom>
          <a:noFill/>
        </p:spPr>
        <p:txBody>
          <a:bodyPr wrap="square" rtlCol="0">
            <a:spAutoFit/>
          </a:bodyPr>
          <a:lstStyle/>
          <a:p>
            <a:pPr algn="ctr"/>
            <a:r>
              <a:rPr lang="en-US" sz="4400" dirty="0">
                <a:solidFill>
                  <a:prstClr val="black"/>
                </a:solidFill>
                <a:latin typeface="Calibri" panose="020F0502020204030204"/>
              </a:rPr>
              <a:t>Key Vocabulary</a:t>
            </a:r>
            <a:endParaRPr lang="en-GB" sz="4400" dirty="0">
              <a:solidFill>
                <a:prstClr val="black"/>
              </a:solidFill>
              <a:latin typeface="Calibri" panose="020F0502020204030204"/>
            </a:endParaRPr>
          </a:p>
        </p:txBody>
      </p:sp>
      <p:pic>
        <p:nvPicPr>
          <p:cNvPr id="1026" name="Picture 2" descr="32270bf4-a456-484f-8080-7da3fc5344f8@EURP192">
            <a:extLst>
              <a:ext uri="{FF2B5EF4-FFF2-40B4-BE49-F238E27FC236}">
                <a16:creationId xmlns:a16="http://schemas.microsoft.com/office/drawing/2014/main" id="{8EE985F9-2B38-412A-8877-A3FFCC0E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962464">
            <a:off x="-308101" y="1216545"/>
            <a:ext cx="5406214" cy="413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970934f-4ee4-43b0-b6e7-4ac0609753de@EURP192">
            <a:extLst>
              <a:ext uri="{FF2B5EF4-FFF2-40B4-BE49-F238E27FC236}">
                <a16:creationId xmlns:a16="http://schemas.microsoft.com/office/drawing/2014/main" id="{806E9991-99C2-447A-91A1-1F8D6DF27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24809" y="953933"/>
            <a:ext cx="5740949" cy="43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6970934f-4ee4-43b0-b6e7-4ac0609753de@EURP192">
            <a:extLst>
              <a:ext uri="{FF2B5EF4-FFF2-40B4-BE49-F238E27FC236}">
                <a16:creationId xmlns:a16="http://schemas.microsoft.com/office/drawing/2014/main" id="{BF9BD0BF-626E-4C4B-B40B-394F73D9C3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300" t="20601" r="17622" b="64289"/>
          <a:stretch/>
        </p:blipFill>
        <p:spPr bwMode="auto">
          <a:xfrm rot="5400000">
            <a:off x="3781588" y="2454306"/>
            <a:ext cx="4527791" cy="371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Left 5">
            <a:extLst>
              <a:ext uri="{FF2B5EF4-FFF2-40B4-BE49-F238E27FC236}">
                <a16:creationId xmlns:a16="http://schemas.microsoft.com/office/drawing/2014/main" id="{2808A37D-05E8-4D58-8ABE-A33B6CEE5A0D}"/>
              </a:ext>
            </a:extLst>
          </p:cNvPr>
          <p:cNvSpPr/>
          <p:nvPr/>
        </p:nvSpPr>
        <p:spPr>
          <a:xfrm rot="455844">
            <a:off x="7584798" y="4665960"/>
            <a:ext cx="3476713" cy="4761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Tree>
    <p:extLst>
      <p:ext uri="{BB962C8B-B14F-4D97-AF65-F5344CB8AC3E}">
        <p14:creationId xmlns:p14="http://schemas.microsoft.com/office/powerpoint/2010/main" val="365040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A39D-CEDD-E406-01CB-0EB8B0315B8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E48ABE6-4266-89D7-FDF8-2324C4BAAB0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8CCA21B-A409-4335-0C80-7952680B69FA}"/>
              </a:ext>
            </a:extLst>
          </p:cNvPr>
          <p:cNvPicPr>
            <a:picLocks noChangeAspect="1"/>
          </p:cNvPicPr>
          <p:nvPr/>
        </p:nvPicPr>
        <p:blipFill>
          <a:blip r:embed="rId2"/>
          <a:stretch>
            <a:fillRect/>
          </a:stretch>
        </p:blipFill>
        <p:spPr>
          <a:xfrm>
            <a:off x="152400" y="25771"/>
            <a:ext cx="11876313" cy="6756930"/>
          </a:xfrm>
          <a:prstGeom prst="rect">
            <a:avLst/>
          </a:prstGeom>
        </p:spPr>
      </p:pic>
    </p:spTree>
    <p:extLst>
      <p:ext uri="{BB962C8B-B14F-4D97-AF65-F5344CB8AC3E}">
        <p14:creationId xmlns:p14="http://schemas.microsoft.com/office/powerpoint/2010/main" val="30260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20EC9-ACDE-4A6A-B4D3-020E7ABC5CC8}"/>
              </a:ext>
            </a:extLst>
          </p:cNvPr>
          <p:cNvSpPr txBox="1"/>
          <p:nvPr/>
        </p:nvSpPr>
        <p:spPr>
          <a:xfrm>
            <a:off x="436880" y="953107"/>
            <a:ext cx="10841501" cy="5812360"/>
          </a:xfrm>
          <a:prstGeom prst="rect">
            <a:avLst/>
          </a:prstGeom>
          <a:noFill/>
        </p:spPr>
        <p:txBody>
          <a:bodyPr wrap="square" rtlCol="0">
            <a:spAutoFit/>
          </a:bodyPr>
          <a:lstStyle/>
          <a:p>
            <a:r>
              <a:rPr lang="en-GB" sz="3200" dirty="0">
                <a:solidFill>
                  <a:prstClr val="black"/>
                </a:solidFill>
                <a:latin typeface="Calibri"/>
              </a:rPr>
              <a:t>1)		List all the factors of 24</a:t>
            </a:r>
          </a:p>
          <a:p>
            <a:endParaRPr lang="en-GB" sz="3200" dirty="0">
              <a:solidFill>
                <a:prstClr val="black"/>
              </a:solidFill>
              <a:latin typeface="Calibri"/>
            </a:endParaRPr>
          </a:p>
          <a:p>
            <a:endParaRPr lang="en-GB" sz="3200" dirty="0">
              <a:solidFill>
                <a:prstClr val="black"/>
              </a:solidFill>
              <a:latin typeface="Calibri"/>
            </a:endParaRPr>
          </a:p>
          <a:p>
            <a:r>
              <a:rPr lang="en-GB" sz="3200" dirty="0">
                <a:solidFill>
                  <a:prstClr val="black"/>
                </a:solidFill>
                <a:latin typeface="Calibri"/>
              </a:rPr>
              <a:t>2)		What is 549,999 rounded to the nearest 100,000?</a:t>
            </a:r>
          </a:p>
          <a:p>
            <a:endParaRPr lang="en-GB" sz="3200" dirty="0">
              <a:solidFill>
                <a:prstClr val="black"/>
              </a:solidFill>
              <a:latin typeface="Calibri"/>
            </a:endParaRPr>
          </a:p>
          <a:p>
            <a:endParaRPr lang="en-GB" sz="3200" dirty="0">
              <a:solidFill>
                <a:prstClr val="black"/>
              </a:solidFill>
              <a:latin typeface="Calibri"/>
            </a:endParaRPr>
          </a:p>
          <a:p>
            <a:r>
              <a:rPr lang="en-GB" sz="3200" dirty="0">
                <a:solidFill>
                  <a:prstClr val="black"/>
                </a:solidFill>
                <a:latin typeface="Calibri"/>
              </a:rPr>
              <a:t>3)		Write 7,984,002 in words.</a:t>
            </a:r>
          </a:p>
          <a:p>
            <a:endParaRPr lang="en-GB" sz="3200" dirty="0">
              <a:solidFill>
                <a:prstClr val="black"/>
              </a:solidFill>
              <a:latin typeface="Calibri"/>
            </a:endParaRPr>
          </a:p>
          <a:p>
            <a:endParaRPr lang="en-GB" sz="3200" dirty="0">
              <a:solidFill>
                <a:prstClr val="black"/>
              </a:solidFill>
              <a:latin typeface="Calibri"/>
            </a:endParaRPr>
          </a:p>
          <a:p>
            <a:r>
              <a:rPr lang="en-GB" sz="3200" dirty="0">
                <a:solidFill>
                  <a:prstClr val="black"/>
                </a:solidFill>
                <a:latin typeface="Calibri"/>
              </a:rPr>
              <a:t>4)		Angles on a straight line sum to               degrees. </a:t>
            </a:r>
          </a:p>
          <a:p>
            <a:r>
              <a:rPr lang="en-GB" sz="2585" dirty="0">
                <a:solidFill>
                  <a:prstClr val="black"/>
                </a:solidFill>
                <a:latin typeface="Calibri"/>
              </a:rPr>
              <a:t>		</a:t>
            </a:r>
          </a:p>
          <a:p>
            <a:endParaRPr lang="en-GB" sz="2585" dirty="0">
              <a:solidFill>
                <a:prstClr val="black"/>
              </a:solidFill>
              <a:latin typeface="Calibri"/>
            </a:endParaRPr>
          </a:p>
        </p:txBody>
      </p:sp>
      <p:sp>
        <p:nvSpPr>
          <p:cNvPr id="3" name="Title Placeholder 1">
            <a:extLst>
              <a:ext uri="{FF2B5EF4-FFF2-40B4-BE49-F238E27FC236}">
                <a16:creationId xmlns:a16="http://schemas.microsoft.com/office/drawing/2014/main" id="{B5B70338-0A76-485A-AB97-4A26CBC5C1C4}"/>
              </a:ext>
            </a:extLst>
          </p:cNvPr>
          <p:cNvSpPr txBox="1">
            <a:spLocks/>
          </p:cNvSpPr>
          <p:nvPr/>
        </p:nvSpPr>
        <p:spPr>
          <a:xfrm>
            <a:off x="7102145" y="466821"/>
            <a:ext cx="3348724" cy="401262"/>
          </a:xfrm>
          <a:prstGeom prst="rect">
            <a:avLst/>
          </a:prstGeom>
        </p:spPr>
        <p:txBody>
          <a:bodyPr vert="horz" lIns="84406" tIns="42203" rIns="84406" bIns="42203" rtlCol="0" anchor="ctr">
            <a:noAutofit/>
          </a:bodyPr>
          <a:lstStyle>
            <a:lvl1pPr algn="r" defTabSz="914400" rtl="0" eaLnBrk="1" latinLnBrk="0" hangingPunct="1">
              <a:lnSpc>
                <a:spcPct val="90000"/>
              </a:lnSpc>
              <a:spcBef>
                <a:spcPct val="0"/>
              </a:spcBef>
              <a:buNone/>
              <a:defRPr lang="en-GB" sz="2400" b="1" i="0" kern="1200" baseline="0" smtClean="0">
                <a:solidFill>
                  <a:schemeClr val="bg1"/>
                </a:solidFill>
                <a:effectLst/>
                <a:latin typeface="Bariol Bold" panose="02000506040000020003" pitchFamily="2" charset="0"/>
                <a:ea typeface="+mj-ea"/>
                <a:cs typeface="+mj-cs"/>
              </a:defRPr>
            </a:lvl1pPr>
          </a:lstStyle>
          <a:p>
            <a:r>
              <a:rPr lang="en-GB" sz="2215">
                <a:solidFill>
                  <a:prstClr val="white"/>
                </a:solidFill>
                <a:latin typeface="Calibri"/>
              </a:rPr>
              <a:t>Year 6</a:t>
            </a:r>
            <a:r>
              <a:rPr lang="en-GB" sz="2215">
                <a:solidFill>
                  <a:srgbClr val="1C3A63"/>
                </a:solidFill>
                <a:latin typeface="Calibri"/>
              </a:rPr>
              <a:t> | </a:t>
            </a:r>
            <a:r>
              <a:rPr lang="en-GB" sz="2215">
                <a:solidFill>
                  <a:prstClr val="white"/>
                </a:solidFill>
                <a:latin typeface="Calibri"/>
              </a:rPr>
              <a:t>Week 3</a:t>
            </a:r>
            <a:r>
              <a:rPr lang="en-GB" sz="2215">
                <a:solidFill>
                  <a:srgbClr val="1C3A63"/>
                </a:solidFill>
                <a:latin typeface="Calibri"/>
              </a:rPr>
              <a:t> | </a:t>
            </a:r>
            <a:r>
              <a:rPr lang="en-GB" sz="2215">
                <a:solidFill>
                  <a:prstClr val="white"/>
                </a:solidFill>
                <a:latin typeface="Calibri"/>
              </a:rPr>
              <a:t>Day 4</a:t>
            </a:r>
          </a:p>
        </p:txBody>
      </p:sp>
      <p:sp>
        <p:nvSpPr>
          <p:cNvPr id="6" name="TextBox 5">
            <a:extLst>
              <a:ext uri="{FF2B5EF4-FFF2-40B4-BE49-F238E27FC236}">
                <a16:creationId xmlns:a16="http://schemas.microsoft.com/office/drawing/2014/main" id="{3D5F6E7C-1726-4C5D-A725-3755EA214E80}"/>
              </a:ext>
            </a:extLst>
          </p:cNvPr>
          <p:cNvSpPr txBox="1"/>
          <p:nvPr/>
        </p:nvSpPr>
        <p:spPr>
          <a:xfrm>
            <a:off x="9870831" y="1020756"/>
            <a:ext cx="1799236" cy="859466"/>
          </a:xfrm>
          <a:prstGeom prst="rect">
            <a:avLst/>
          </a:prstGeom>
          <a:noFill/>
        </p:spPr>
        <p:txBody>
          <a:bodyPr wrap="square" rtlCol="0">
            <a:spAutoFit/>
          </a:bodyPr>
          <a:lstStyle/>
          <a:p>
            <a:pPr algn="ctr"/>
            <a:r>
              <a:rPr lang="en-GB" sz="4985" dirty="0">
                <a:solidFill>
                  <a:prstClr val="black"/>
                </a:solidFill>
                <a:latin typeface="Calibri"/>
              </a:rPr>
              <a:t>XXXV</a:t>
            </a:r>
          </a:p>
        </p:txBody>
      </p:sp>
      <p:sp>
        <p:nvSpPr>
          <p:cNvPr id="26" name="TextBox 25">
            <a:extLst>
              <a:ext uri="{FF2B5EF4-FFF2-40B4-BE49-F238E27FC236}">
                <a16:creationId xmlns:a16="http://schemas.microsoft.com/office/drawing/2014/main" id="{EC040064-6EBE-40FB-B516-993750573E9C}"/>
              </a:ext>
            </a:extLst>
          </p:cNvPr>
          <p:cNvSpPr txBox="1"/>
          <p:nvPr/>
        </p:nvSpPr>
        <p:spPr>
          <a:xfrm>
            <a:off x="6989133" y="5242132"/>
            <a:ext cx="885608" cy="755335"/>
          </a:xfrm>
          <a:prstGeom prst="rect">
            <a:avLst/>
          </a:prstGeom>
          <a:noFill/>
        </p:spPr>
        <p:txBody>
          <a:bodyPr wrap="square" rtlCol="0">
            <a:spAutoFit/>
          </a:bodyPr>
          <a:lstStyle/>
          <a:p>
            <a:pPr algn="ctr"/>
            <a:endParaRPr lang="en-GB" sz="2585" baseline="30000" dirty="0">
              <a:solidFill>
                <a:srgbClr val="FF0000"/>
              </a:solidFill>
              <a:latin typeface="Calibri"/>
            </a:endParaRPr>
          </a:p>
          <a:p>
            <a:endParaRPr lang="en-GB" sz="2585" dirty="0">
              <a:solidFill>
                <a:srgbClr val="FF0000"/>
              </a:solidFill>
              <a:latin typeface="Calibri"/>
            </a:endParaRPr>
          </a:p>
        </p:txBody>
      </p:sp>
      <p:sp>
        <p:nvSpPr>
          <p:cNvPr id="21" name="Rectangle 20">
            <a:extLst>
              <a:ext uri="{FF2B5EF4-FFF2-40B4-BE49-F238E27FC236}">
                <a16:creationId xmlns:a16="http://schemas.microsoft.com/office/drawing/2014/main" id="{A1E5335F-C8DC-4C78-AF3A-1997AAD1D92E}"/>
              </a:ext>
            </a:extLst>
          </p:cNvPr>
          <p:cNvSpPr/>
          <p:nvPr/>
        </p:nvSpPr>
        <p:spPr>
          <a:xfrm>
            <a:off x="6989132" y="5376503"/>
            <a:ext cx="885609" cy="486591"/>
          </a:xfrm>
          <a:prstGeom prst="rect">
            <a:avLst/>
          </a:prstGeom>
          <a:noFill/>
          <a:ln w="19050">
            <a:solidFill>
              <a:srgbClr val="4FB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solidFill>
                <a:prstClr val="white"/>
              </a:solidFill>
              <a:latin typeface="Calibri"/>
            </a:endParaRPr>
          </a:p>
        </p:txBody>
      </p:sp>
      <p:pic>
        <p:nvPicPr>
          <p:cNvPr id="7" name="Picture 6">
            <a:extLst>
              <a:ext uri="{FF2B5EF4-FFF2-40B4-BE49-F238E27FC236}">
                <a16:creationId xmlns:a16="http://schemas.microsoft.com/office/drawing/2014/main" id="{DE529CDD-80FA-AC8E-54CF-92AF51D95146}"/>
              </a:ext>
            </a:extLst>
          </p:cNvPr>
          <p:cNvPicPr>
            <a:picLocks noChangeAspect="1"/>
          </p:cNvPicPr>
          <p:nvPr/>
        </p:nvPicPr>
        <p:blipFill>
          <a:blip r:embed="rId3"/>
          <a:stretch>
            <a:fillRect/>
          </a:stretch>
        </p:blipFill>
        <p:spPr>
          <a:xfrm>
            <a:off x="517855" y="21223"/>
            <a:ext cx="11383143" cy="931884"/>
          </a:xfrm>
          <a:prstGeom prst="rect">
            <a:avLst/>
          </a:prstGeom>
        </p:spPr>
      </p:pic>
    </p:spTree>
    <p:extLst>
      <p:ext uri="{BB962C8B-B14F-4D97-AF65-F5344CB8AC3E}">
        <p14:creationId xmlns:p14="http://schemas.microsoft.com/office/powerpoint/2010/main" val="5320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02F47-0ED9-A5A6-1AC7-A2EFE9E3CF51}"/>
              </a:ext>
            </a:extLst>
          </p:cNvPr>
          <p:cNvSpPr>
            <a:spLocks noGrp="1"/>
          </p:cNvSpPr>
          <p:nvPr>
            <p:ph idx="1"/>
          </p:nvPr>
        </p:nvSpPr>
        <p:spPr>
          <a:xfrm>
            <a:off x="326572" y="91793"/>
            <a:ext cx="8990012" cy="3615267"/>
          </a:xfrm>
        </p:spPr>
        <p:txBody>
          <a:bodyPr>
            <a:normAutofit/>
          </a:bodyPr>
          <a:lstStyle/>
          <a:p>
            <a:pPr marL="0" indent="0">
              <a:buNone/>
            </a:pPr>
            <a:r>
              <a:rPr lang="en-US" sz="4800" dirty="0">
                <a:highlight>
                  <a:srgbClr val="FFFF00"/>
                </a:highlight>
              </a:rPr>
              <a:t>Sentence stems</a:t>
            </a:r>
          </a:p>
          <a:p>
            <a:pPr marL="0" indent="0">
              <a:buNone/>
            </a:pPr>
            <a:r>
              <a:rPr lang="en-US" sz="4800" dirty="0">
                <a:highlight>
                  <a:srgbClr val="FFFF00"/>
                </a:highlight>
              </a:rPr>
              <a:t>on Working Walls</a:t>
            </a:r>
            <a:endParaRPr lang="en-GB" sz="4800" dirty="0">
              <a:highlight>
                <a:srgbClr val="FFFF00"/>
              </a:highlight>
            </a:endParaRPr>
          </a:p>
        </p:txBody>
      </p:sp>
      <p:pic>
        <p:nvPicPr>
          <p:cNvPr id="4" name="Picture 2">
            <a:extLst>
              <a:ext uri="{FF2B5EF4-FFF2-40B4-BE49-F238E27FC236}">
                <a16:creationId xmlns:a16="http://schemas.microsoft.com/office/drawing/2014/main" id="{DD90941D-3054-9152-076A-432C08304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79"/>
          <a:stretch/>
        </p:blipFill>
        <p:spPr bwMode="auto">
          <a:xfrm>
            <a:off x="5791201" y="91793"/>
            <a:ext cx="6303622" cy="667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6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99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562D-B552-9624-EAE6-3C9914F2C780}"/>
              </a:ext>
            </a:extLst>
          </p:cNvPr>
          <p:cNvSpPr>
            <a:spLocks noGrp="1"/>
          </p:cNvSpPr>
          <p:nvPr>
            <p:ph type="title"/>
          </p:nvPr>
        </p:nvSpPr>
        <p:spPr>
          <a:xfrm>
            <a:off x="137160" y="4795569"/>
            <a:ext cx="12181840" cy="1507067"/>
          </a:xfrm>
        </p:spPr>
        <p:txBody>
          <a:bodyPr>
            <a:normAutofit fontScale="90000"/>
          </a:bodyPr>
          <a:lstStyle/>
          <a:p>
            <a:pPr>
              <a:spcBef>
                <a:spcPts val="0"/>
              </a:spcBef>
              <a:defRPr/>
            </a:pPr>
            <a:r>
              <a:rPr kumimoji="0" lang="en-GB" sz="24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Concrete</a:t>
            </a:r>
            <a:r>
              <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 the “doing” stage, using concrete objects to model problems. If a problem is about adding up four baskets of fruit , the children might first handle actual fruit before progressing to handling counters or cubes which are used to represent the fruit</a:t>
            </a:r>
            <a:br>
              <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en-GB" sz="2400" b="0" i="0" u="none" strike="noStrike" kern="1200" cap="none" spc="0" normalizeH="0" baseline="0" noProof="0" dirty="0">
                <a:ln>
                  <a:noFill/>
                </a:ln>
                <a:solidFill>
                  <a:schemeClr val="bg1"/>
                </a:solidFill>
                <a:effectLst/>
                <a:uLnTx/>
                <a:uFillTx/>
                <a:latin typeface="Impact" panose="020B0806030902050204"/>
                <a:ea typeface="+mn-ea"/>
                <a:cs typeface="+mn-cs"/>
              </a:rPr>
            </a:br>
            <a:r>
              <a:rPr kumimoji="0" lang="en-GB" sz="24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Pictorial</a:t>
            </a:r>
            <a:r>
              <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  the “seeing” stage, using visual representations of the objects to model problems</a:t>
            </a:r>
            <a:br>
              <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400" b="1" i="0" u="sng"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Abstract</a:t>
            </a: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is the “symbolic” stage, where children are able to use abstract symbols to model problems  e.g. numbers and operation signs (+ , - , x, / )</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br>
              <a:rPr lang="en-GB" sz="2400" dirty="0"/>
            </a:br>
            <a:br>
              <a:rPr kumimoji="0" lang="en-GB" sz="2400" b="0" i="0" u="none" strike="noStrike" kern="1200" cap="none" spc="0" normalizeH="0" baseline="0" noProof="0" dirty="0">
                <a:ln>
                  <a:noFill/>
                </a:ln>
                <a:solidFill>
                  <a:prstClr val="black"/>
                </a:solidFill>
                <a:effectLst/>
                <a:uLnTx/>
                <a:uFillTx/>
                <a:latin typeface="Impact" panose="020B0806030902050204"/>
                <a:ea typeface="+mn-ea"/>
                <a:cs typeface="+mn-cs"/>
              </a:rPr>
            </a:br>
            <a:endParaRPr lang="en-GB" dirty="0"/>
          </a:p>
        </p:txBody>
      </p:sp>
      <p:sp>
        <p:nvSpPr>
          <p:cNvPr id="3" name="Content Placeholder 2">
            <a:extLst>
              <a:ext uri="{FF2B5EF4-FFF2-40B4-BE49-F238E27FC236}">
                <a16:creationId xmlns:a16="http://schemas.microsoft.com/office/drawing/2014/main" id="{853C5160-34BF-6B27-F7EF-ABC9380E0BD8}"/>
              </a:ext>
            </a:extLst>
          </p:cNvPr>
          <p:cNvSpPr>
            <a:spLocks noGrp="1"/>
          </p:cNvSpPr>
          <p:nvPr>
            <p:ph idx="1"/>
          </p:nvPr>
        </p:nvSpPr>
        <p:spPr>
          <a:xfrm>
            <a:off x="853440" y="-563879"/>
            <a:ext cx="11338560" cy="1935480"/>
          </a:xfrm>
        </p:spPr>
        <p:txBody>
          <a:bodyPr>
            <a:normAutofit/>
          </a:bodyPr>
          <a:lstStyle/>
          <a:p>
            <a:pPr marL="0" indent="0">
              <a:buNone/>
            </a:pPr>
            <a:r>
              <a:rPr lang="en-US" sz="4000" dirty="0">
                <a:highlight>
                  <a:srgbClr val="FFFF00"/>
                </a:highlight>
              </a:rPr>
              <a:t>Fluency </a:t>
            </a:r>
            <a:r>
              <a:rPr lang="en-US" sz="4000" dirty="0">
                <a:highlight>
                  <a:srgbClr val="FFFF00"/>
                </a:highlight>
                <a:sym typeface="Wingdings" panose="05000000000000000000" pitchFamily="2" charset="2"/>
              </a:rPr>
              <a:t> Reasoning  Problem solving</a:t>
            </a:r>
            <a:endParaRPr lang="en-GB" sz="4000" dirty="0">
              <a:highlight>
                <a:srgbClr val="FFFF00"/>
              </a:highlight>
            </a:endParaRPr>
          </a:p>
        </p:txBody>
      </p:sp>
      <p:pic>
        <p:nvPicPr>
          <p:cNvPr id="4" name="Content Placeholder 8">
            <a:extLst>
              <a:ext uri="{FF2B5EF4-FFF2-40B4-BE49-F238E27FC236}">
                <a16:creationId xmlns:a16="http://schemas.microsoft.com/office/drawing/2014/main" id="{C3FD0D15-CFE6-CF2A-7A42-AB194E20F25D}"/>
              </a:ext>
            </a:extLst>
          </p:cNvPr>
          <p:cNvPicPr>
            <a:picLocks noChangeAspect="1"/>
          </p:cNvPicPr>
          <p:nvPr/>
        </p:nvPicPr>
        <p:blipFill>
          <a:blip r:embed="rId3"/>
          <a:stretch>
            <a:fillRect/>
          </a:stretch>
        </p:blipFill>
        <p:spPr>
          <a:xfrm>
            <a:off x="386080" y="931284"/>
            <a:ext cx="11216268" cy="2626248"/>
          </a:xfrm>
          <a:prstGeom prst="rect">
            <a:avLst/>
          </a:prstGeom>
        </p:spPr>
      </p:pic>
    </p:spTree>
    <p:extLst>
      <p:ext uri="{BB962C8B-B14F-4D97-AF65-F5344CB8AC3E}">
        <p14:creationId xmlns:p14="http://schemas.microsoft.com/office/powerpoint/2010/main" val="40195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Slice</Template>
  <TotalTime>0</TotalTime>
  <Words>914</Words>
  <Application>Microsoft Office PowerPoint</Application>
  <PresentationFormat>Widescreen</PresentationFormat>
  <Paragraphs>88</Paragraphs>
  <Slides>18</Slides>
  <Notes>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Aptos</vt:lpstr>
      <vt:lpstr>Arial</vt:lpstr>
      <vt:lpstr>Calibri</vt:lpstr>
      <vt:lpstr>Calibri Light</vt:lpstr>
      <vt:lpstr>Century Gothic</vt:lpstr>
      <vt:lpstr>Impact</vt:lpstr>
      <vt:lpstr>White_Rose_Noto </vt:lpstr>
      <vt:lpstr>Wingdings</vt:lpstr>
      <vt:lpstr>Wingdings 3</vt:lpstr>
      <vt:lpstr>Slice</vt:lpstr>
      <vt:lpstr>Office Theme</vt:lpstr>
      <vt:lpstr>1_Title slide</vt:lpstr>
      <vt:lpstr>Maths Parent Evening -Welcome! </vt:lpstr>
      <vt:lpstr>Things to note…</vt:lpstr>
      <vt:lpstr>Aims for today!</vt:lpstr>
      <vt:lpstr>PowerPoint Presentation</vt:lpstr>
      <vt:lpstr>PowerPoint Presentation</vt:lpstr>
      <vt:lpstr>PowerPoint Presentation</vt:lpstr>
      <vt:lpstr>PowerPoint Presentation</vt:lpstr>
      <vt:lpstr>PowerPoint Presentation</vt:lpstr>
      <vt:lpstr>Concrete  = the “doing” stage, using concrete objects to model problems. If a problem is about adding up four baskets of fruit , the children might first handle actual fruit before progressing to handling counters or cubes which are used to represent the fruit  Pictorial =  the “seeing” stage, using visual representations of the objects to model problems  Abstract is the “symbolic” stage, where children are able to use abstract symbols to model problems  e.g. numbers and operation signs (+ , - , x, / )   </vt:lpstr>
      <vt:lpstr>Calculation policy - progressive</vt:lpstr>
      <vt:lpstr>PowerPoint Presentation</vt:lpstr>
      <vt:lpstr>PowerPoint Presentation</vt:lpstr>
      <vt:lpstr>What can you do at home?</vt:lpstr>
      <vt:lpstr>Misconceptions</vt:lpstr>
      <vt:lpstr>Expectations</vt:lpstr>
      <vt:lpstr>Growth mindset</vt:lpstr>
      <vt:lpstr>Resources -  </vt:lpstr>
      <vt:lpstr>PowerPoint Presentation</vt:lpstr>
    </vt:vector>
  </TitlesOfParts>
  <Company>St Hilary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Parent Evening (Bonanza!)</dc:title>
  <dc:creator>A Larter</dc:creator>
  <cp:lastModifiedBy>Ashley Larter</cp:lastModifiedBy>
  <cp:revision>7</cp:revision>
  <dcterms:created xsi:type="dcterms:W3CDTF">2020-02-27T13:51:43Z</dcterms:created>
  <dcterms:modified xsi:type="dcterms:W3CDTF">2024-04-30T16:24:29Z</dcterms:modified>
</cp:coreProperties>
</file>