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4"/>
  </p:sldMasterIdLst>
  <p:notesMasterIdLst>
    <p:notesMasterId r:id="rId29"/>
  </p:notesMasterIdLst>
  <p:sldIdLst>
    <p:sldId id="256" r:id="rId5"/>
    <p:sldId id="285" r:id="rId6"/>
    <p:sldId id="259" r:id="rId7"/>
    <p:sldId id="260" r:id="rId8"/>
    <p:sldId id="262"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3" r:id="rId27"/>
    <p:sldId id="284" r:id="rId28"/>
  </p:sldIdLst>
  <p:sldSz cx="9144000" cy="5143500" type="screen16x9"/>
  <p:notesSz cx="6858000" cy="9144000"/>
  <p:embeddedFontLst>
    <p:embeddedFont>
      <p:font typeface="Cambria Math" panose="02040503050406030204" pitchFamily="18" charset="0"/>
      <p:regular r:id="rId30"/>
    </p:embeddedFont>
    <p:embeddedFont>
      <p:font typeface="Nunito" pitchFamily="2" charset="0"/>
      <p:regular r:id="rId31"/>
      <p:bold r:id="rId32"/>
      <p:italic r:id="rId33"/>
      <p:boldItalic r:id="rId34"/>
    </p:embeddedFont>
    <p:embeddedFont>
      <p:font typeface="Nunito Sans SemiBold"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429D66-C747-4DD3-ABB9-A2A2908D033E}" v="26" dt="2025-03-03T12:25:09.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Larter" userId="3bdb9a9b-5540-4a25-996d-e7dbd9bfdac9" providerId="ADAL" clId="{BA429D66-C747-4DD3-ABB9-A2A2908D033E}"/>
    <pc:docChg chg="custSel addSld modSld">
      <pc:chgData name="Ashley Larter" userId="3bdb9a9b-5540-4a25-996d-e7dbd9bfdac9" providerId="ADAL" clId="{BA429D66-C747-4DD3-ABB9-A2A2908D033E}" dt="2025-03-03T14:57:46.656" v="774" actId="1076"/>
      <pc:docMkLst>
        <pc:docMk/>
      </pc:docMkLst>
      <pc:sldChg chg="modSp mod">
        <pc:chgData name="Ashley Larter" userId="3bdb9a9b-5540-4a25-996d-e7dbd9bfdac9" providerId="ADAL" clId="{BA429D66-C747-4DD3-ABB9-A2A2908D033E}" dt="2025-03-03T11:58:59.883" v="36" actId="20577"/>
        <pc:sldMkLst>
          <pc:docMk/>
          <pc:sldMk cId="0" sldId="256"/>
        </pc:sldMkLst>
        <pc:spChg chg="mod">
          <ac:chgData name="Ashley Larter" userId="3bdb9a9b-5540-4a25-996d-e7dbd9bfdac9" providerId="ADAL" clId="{BA429D66-C747-4DD3-ABB9-A2A2908D033E}" dt="2025-03-03T11:58:59.883" v="36" actId="20577"/>
          <ac:spMkLst>
            <pc:docMk/>
            <pc:sldMk cId="0" sldId="256"/>
            <ac:spMk id="116" creationId="{00000000-0000-0000-0000-000000000000}"/>
          </ac:spMkLst>
        </pc:spChg>
      </pc:sldChg>
      <pc:sldChg chg="modSp">
        <pc:chgData name="Ashley Larter" userId="3bdb9a9b-5540-4a25-996d-e7dbd9bfdac9" providerId="ADAL" clId="{BA429D66-C747-4DD3-ABB9-A2A2908D033E}" dt="2025-02-24T16:20:08.379" v="18" actId="20577"/>
        <pc:sldMkLst>
          <pc:docMk/>
          <pc:sldMk cId="2009406881" sldId="259"/>
        </pc:sldMkLst>
        <pc:spChg chg="mod">
          <ac:chgData name="Ashley Larter" userId="3bdb9a9b-5540-4a25-996d-e7dbd9bfdac9" providerId="ADAL" clId="{BA429D66-C747-4DD3-ABB9-A2A2908D033E}" dt="2025-02-24T16:20:08.379" v="18" actId="20577"/>
          <ac:spMkLst>
            <pc:docMk/>
            <pc:sldMk cId="2009406881" sldId="259"/>
            <ac:spMk id="3" creationId="{56103980-1C0A-42FB-A6A8-22E664322B67}"/>
          </ac:spMkLst>
        </pc:spChg>
      </pc:sldChg>
      <pc:sldChg chg="modAnim">
        <pc:chgData name="Ashley Larter" userId="3bdb9a9b-5540-4a25-996d-e7dbd9bfdac9" providerId="ADAL" clId="{BA429D66-C747-4DD3-ABB9-A2A2908D033E}" dt="2025-02-24T16:22:08.978" v="20"/>
        <pc:sldMkLst>
          <pc:docMk/>
          <pc:sldMk cId="2681730264" sldId="281"/>
        </pc:sldMkLst>
      </pc:sldChg>
      <pc:sldChg chg="modSp modAnim">
        <pc:chgData name="Ashley Larter" userId="3bdb9a9b-5540-4a25-996d-e7dbd9bfdac9" providerId="ADAL" clId="{BA429D66-C747-4DD3-ABB9-A2A2908D033E}" dt="2025-02-24T16:22:54.751" v="26" actId="20577"/>
        <pc:sldMkLst>
          <pc:docMk/>
          <pc:sldMk cId="1408789866" sldId="283"/>
        </pc:sldMkLst>
        <pc:spChg chg="mod">
          <ac:chgData name="Ashley Larter" userId="3bdb9a9b-5540-4a25-996d-e7dbd9bfdac9" providerId="ADAL" clId="{BA429D66-C747-4DD3-ABB9-A2A2908D033E}" dt="2025-02-24T16:22:54.751" v="26" actId="20577"/>
          <ac:spMkLst>
            <pc:docMk/>
            <pc:sldMk cId="1408789866" sldId="283"/>
            <ac:spMk id="3" creationId="{8981A03E-9C71-4396-B72D-1E59472BC720}"/>
          </ac:spMkLst>
        </pc:spChg>
      </pc:sldChg>
      <pc:sldChg chg="modSp new mod">
        <pc:chgData name="Ashley Larter" userId="3bdb9a9b-5540-4a25-996d-e7dbd9bfdac9" providerId="ADAL" clId="{BA429D66-C747-4DD3-ABB9-A2A2908D033E}" dt="2025-03-03T14:57:46.656" v="774" actId="1076"/>
        <pc:sldMkLst>
          <pc:docMk/>
          <pc:sldMk cId="1846543452" sldId="285"/>
        </pc:sldMkLst>
        <pc:spChg chg="mod">
          <ac:chgData name="Ashley Larter" userId="3bdb9a9b-5540-4a25-996d-e7dbd9bfdac9" providerId="ADAL" clId="{BA429D66-C747-4DD3-ABB9-A2A2908D033E}" dt="2025-03-03T14:57:43.319" v="773" actId="1076"/>
          <ac:spMkLst>
            <pc:docMk/>
            <pc:sldMk cId="1846543452" sldId="285"/>
            <ac:spMk id="2" creationId="{F9AB1D2A-895C-097F-5282-B229E7C1394D}"/>
          </ac:spMkLst>
        </pc:spChg>
        <pc:spChg chg="mod">
          <ac:chgData name="Ashley Larter" userId="3bdb9a9b-5540-4a25-996d-e7dbd9bfdac9" providerId="ADAL" clId="{BA429D66-C747-4DD3-ABB9-A2A2908D033E}" dt="2025-03-03T14:57:46.656" v="774" actId="1076"/>
          <ac:spMkLst>
            <pc:docMk/>
            <pc:sldMk cId="1846543452" sldId="285"/>
            <ac:spMk id="3" creationId="{17A7E678-E2C7-B0F3-4863-9E7F23A2536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a:p>
        </p:txBody>
      </p:sp>
    </p:spTree>
    <p:extLst>
      <p:ext uri="{BB962C8B-B14F-4D97-AF65-F5344CB8AC3E}">
        <p14:creationId xmlns:p14="http://schemas.microsoft.com/office/powerpoint/2010/main" val="1284816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These are examples of how children could solve the calculations. There are some that could/ should be solved mentally as it is far quicker that way (40 marks in 30 minutes does not allow for 1 minute + per mark). </a:t>
            </a:r>
          </a:p>
          <a:p>
            <a:pPr marL="158750" indent="0">
              <a:buNone/>
            </a:pPr>
            <a:r>
              <a:rPr lang="en-GB"/>
              <a:t>Answers should always be given in their simplest form unless stated otherwise.</a:t>
            </a:r>
          </a:p>
        </p:txBody>
      </p:sp>
    </p:spTree>
    <p:extLst>
      <p:ext uri="{BB962C8B-B14F-4D97-AF65-F5344CB8AC3E}">
        <p14:creationId xmlns:p14="http://schemas.microsoft.com/office/powerpoint/2010/main" val="2572046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a:p>
        </p:txBody>
      </p:sp>
    </p:spTree>
    <p:extLst>
      <p:ext uri="{BB962C8B-B14F-4D97-AF65-F5344CB8AC3E}">
        <p14:creationId xmlns:p14="http://schemas.microsoft.com/office/powerpoint/2010/main" val="2719049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a:p>
        </p:txBody>
      </p:sp>
    </p:spTree>
    <p:extLst>
      <p:ext uri="{BB962C8B-B14F-4D97-AF65-F5344CB8AC3E}">
        <p14:creationId xmlns:p14="http://schemas.microsoft.com/office/powerpoint/2010/main" val="378300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a:p>
        </p:txBody>
      </p:sp>
    </p:spTree>
    <p:extLst>
      <p:ext uri="{BB962C8B-B14F-4D97-AF65-F5344CB8AC3E}">
        <p14:creationId xmlns:p14="http://schemas.microsoft.com/office/powerpoint/2010/main" val="218259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a:p>
        </p:txBody>
      </p:sp>
    </p:spTree>
    <p:extLst>
      <p:ext uri="{BB962C8B-B14F-4D97-AF65-F5344CB8AC3E}">
        <p14:creationId xmlns:p14="http://schemas.microsoft.com/office/powerpoint/2010/main" val="4212818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a:p>
        </p:txBody>
      </p:sp>
    </p:spTree>
    <p:extLst>
      <p:ext uri="{BB962C8B-B14F-4D97-AF65-F5344CB8AC3E}">
        <p14:creationId xmlns:p14="http://schemas.microsoft.com/office/powerpoint/2010/main" val="383937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a:p>
        </p:txBody>
      </p:sp>
    </p:spTree>
    <p:extLst>
      <p:ext uri="{BB962C8B-B14F-4D97-AF65-F5344CB8AC3E}">
        <p14:creationId xmlns:p14="http://schemas.microsoft.com/office/powerpoint/2010/main" val="167825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The question types include:</a:t>
            </a:r>
          </a:p>
          <a:p>
            <a:pPr marL="457200" indent="-298450">
              <a:buFontTx/>
              <a:buChar char="-"/>
            </a:pPr>
            <a:r>
              <a:rPr lang="en-GB"/>
              <a:t>Circling</a:t>
            </a:r>
          </a:p>
          <a:p>
            <a:pPr marL="457200" indent="-298450">
              <a:buFontTx/>
              <a:buChar char="-"/>
            </a:pPr>
            <a:r>
              <a:rPr lang="en-GB"/>
              <a:t>Drawing lines to connect</a:t>
            </a:r>
          </a:p>
          <a:p>
            <a:pPr marL="457200" indent="-298450">
              <a:buFontTx/>
              <a:buChar char="-"/>
            </a:pPr>
            <a:r>
              <a:rPr lang="en-GB"/>
              <a:t>Multiple choice questions (including ticking tables)</a:t>
            </a:r>
          </a:p>
          <a:p>
            <a:pPr marL="457200" indent="-298450">
              <a:buFontTx/>
              <a:buChar char="-"/>
            </a:pPr>
            <a:r>
              <a:rPr lang="en-GB"/>
              <a:t>One-word answers</a:t>
            </a:r>
          </a:p>
          <a:p>
            <a:pPr marL="457200" indent="-298450">
              <a:buFontTx/>
              <a:buChar char="-"/>
            </a:pPr>
            <a:r>
              <a:rPr lang="en-GB"/>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For questions 32 and 37,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There is a spelling script that accompanies this. Example:</a:t>
            </a:r>
          </a:p>
          <a:p>
            <a:pPr marL="158750" indent="0">
              <a:buNone/>
            </a:pPr>
            <a:r>
              <a:rPr lang="en-GB"/>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Question styles include: </a:t>
            </a:r>
          </a:p>
          <a:p>
            <a:pPr marL="457200" indent="-298450">
              <a:buFontTx/>
              <a:buChar char="-"/>
            </a:pPr>
            <a:r>
              <a:rPr lang="en-GB"/>
              <a:t>Multiple choice questions</a:t>
            </a:r>
          </a:p>
          <a:p>
            <a:pPr marL="457200" indent="-298450">
              <a:buFontTx/>
              <a:buChar char="-"/>
            </a:pPr>
            <a:r>
              <a:rPr lang="en-GB"/>
              <a:t>One-word answers</a:t>
            </a:r>
          </a:p>
          <a:p>
            <a:pPr marL="457200" indent="-298450">
              <a:buFontTx/>
              <a:buChar char="-"/>
            </a:pPr>
            <a:r>
              <a:rPr lang="en-GB"/>
              <a:t>Short answer questions</a:t>
            </a:r>
          </a:p>
          <a:p>
            <a:pPr marL="457200" indent="-298450">
              <a:buFontTx/>
              <a:buChar char="-"/>
            </a:pPr>
            <a:r>
              <a:rPr lang="en-GB"/>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a:p>
        </p:txBody>
      </p:sp>
    </p:spTree>
    <p:extLst>
      <p:ext uri="{BB962C8B-B14F-4D97-AF65-F5344CB8AC3E}">
        <p14:creationId xmlns:p14="http://schemas.microsoft.com/office/powerpoint/2010/main" val="2983225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p:transition spd="slow">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hyperlink" Target="https://schoolsandgroups.pgl.co.uk/uk-pgl-menu/" TargetMode="External"/><Relationship Id="rId2" Type="http://schemas.openxmlformats.org/officeDocument/2006/relationships/hyperlink" Target="https://schoolsandgroups.pgl.co.uk/centres/barton-hall/"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273525" y="3261168"/>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(&amp; Camp) 2025 Presentation for Parents, Carers &amp; Guardians</a:t>
            </a:r>
            <a:endParaRPr sz="3800" dirty="0">
              <a:solidFill>
                <a:schemeClr val="bg1"/>
              </a:solidFill>
              <a:latin typeface="+mj-lt"/>
              <a:ea typeface="Nunito Sans Light"/>
              <a:cs typeface="Nunito Sans Light"/>
              <a:sym typeface="Nunito Sans Light"/>
            </a:endParaRPr>
          </a:p>
        </p:txBody>
      </p:sp>
      <p:pic>
        <p:nvPicPr>
          <p:cNvPr id="117" name="Google Shape;117;p23"/>
          <p:cNvPicPr preferRelativeResize="0"/>
          <p:nvPr/>
        </p:nvPicPr>
        <p:blipFill>
          <a:blip r:embed="rId3">
            <a:alphaModFix/>
          </a:blip>
          <a:stretch>
            <a:fillRect/>
          </a:stretch>
        </p:blipFill>
        <p:spPr>
          <a:xfrm>
            <a:off x="4028000" y="1335094"/>
            <a:ext cx="1011651" cy="89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a:t>The reading SATs paper requires a range of answer styles.</a:t>
            </a:r>
          </a:p>
          <a:p>
            <a:pPr marL="114300" indent="0">
              <a:buNone/>
            </a:pPr>
            <a:endParaRPr lang="en-GB"/>
          </a:p>
          <a:p>
            <a:pPr marL="114300" indent="0">
              <a:buNone/>
            </a:pPr>
            <a:r>
              <a:rPr lang="en-GB"/>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pic>
        <p:nvPicPr>
          <p:cNvPr id="5" name="Picture 4">
            <a:extLst>
              <a:ext uri="{FF2B5EF4-FFF2-40B4-BE49-F238E27FC236}">
                <a16:creationId xmlns:a16="http://schemas.microsoft.com/office/drawing/2014/main" id="{FADE79CB-CE9D-964D-AACE-11D9BF601536}"/>
              </a:ext>
            </a:extLst>
          </p:cNvPr>
          <p:cNvPicPr>
            <a:picLocks noChangeAspect="1"/>
          </p:cNvPicPr>
          <p:nvPr/>
        </p:nvPicPr>
        <p:blipFill>
          <a:blip r:embed="rId3"/>
          <a:stretch>
            <a:fillRect/>
          </a:stretch>
        </p:blipFill>
        <p:spPr>
          <a:xfrm>
            <a:off x="194559" y="1749988"/>
            <a:ext cx="4445000" cy="17145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8CB5407F-7C78-BE41-A84B-9C0F21305D34}"/>
              </a:ext>
            </a:extLst>
          </p:cNvPr>
          <p:cNvPicPr>
            <a:picLocks noChangeAspect="1"/>
          </p:cNvPicPr>
          <p:nvPr/>
        </p:nvPicPr>
        <p:blipFill>
          <a:blip r:embed="rId4"/>
          <a:stretch>
            <a:fillRect/>
          </a:stretch>
        </p:blipFill>
        <p:spPr>
          <a:xfrm>
            <a:off x="2260599" y="3329617"/>
            <a:ext cx="4622800" cy="172720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0FF2AF05-43BD-AD41-8808-71BEAAA2AAC0}"/>
              </a:ext>
            </a:extLst>
          </p:cNvPr>
          <p:cNvPicPr>
            <a:picLocks noChangeAspect="1"/>
          </p:cNvPicPr>
          <p:nvPr/>
        </p:nvPicPr>
        <p:blipFill>
          <a:blip r:embed="rId5"/>
          <a:stretch>
            <a:fillRect/>
          </a:stretch>
        </p:blipFill>
        <p:spPr>
          <a:xfrm>
            <a:off x="4830158" y="1749988"/>
            <a:ext cx="4191000" cy="1231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a:t>Example questions:</a:t>
            </a:r>
          </a:p>
          <a:p>
            <a:pPr marL="114300" indent="0">
              <a:buNone/>
            </a:pPr>
            <a:r>
              <a:rPr lang="en-GB"/>
              <a:t>Based on text 2: My Circus Life</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10" name="Picture 9">
            <a:extLst>
              <a:ext uri="{FF2B5EF4-FFF2-40B4-BE49-F238E27FC236}">
                <a16:creationId xmlns:a16="http://schemas.microsoft.com/office/drawing/2014/main" id="{A840D5BF-EF4F-C347-B74B-2F2EA7FA4A4E}"/>
              </a:ext>
            </a:extLst>
          </p:cNvPr>
          <p:cNvPicPr>
            <a:picLocks noChangeAspect="1"/>
          </p:cNvPicPr>
          <p:nvPr/>
        </p:nvPicPr>
        <p:blipFill>
          <a:blip r:embed="rId3"/>
          <a:stretch>
            <a:fillRect/>
          </a:stretch>
        </p:blipFill>
        <p:spPr>
          <a:xfrm>
            <a:off x="4564963" y="1450429"/>
            <a:ext cx="4456195" cy="2880524"/>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A79EB040-321C-F04C-A730-EC4FFAF82E5D}"/>
              </a:ext>
            </a:extLst>
          </p:cNvPr>
          <p:cNvPicPr>
            <a:picLocks noChangeAspect="1"/>
          </p:cNvPicPr>
          <p:nvPr/>
        </p:nvPicPr>
        <p:blipFill>
          <a:blip r:embed="rId4"/>
          <a:stretch>
            <a:fillRect/>
          </a:stretch>
        </p:blipFill>
        <p:spPr>
          <a:xfrm>
            <a:off x="161288" y="1698366"/>
            <a:ext cx="4308476" cy="1317163"/>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45D87AB-75E1-C34A-925F-A82CEB15926B}"/>
              </a:ext>
            </a:extLst>
          </p:cNvPr>
          <p:cNvPicPr>
            <a:picLocks noChangeAspect="1"/>
          </p:cNvPicPr>
          <p:nvPr/>
        </p:nvPicPr>
        <p:blipFill>
          <a:blip r:embed="rId5"/>
          <a:stretch>
            <a:fillRect/>
          </a:stretch>
        </p:blipFill>
        <p:spPr>
          <a:xfrm>
            <a:off x="934790" y="3215417"/>
            <a:ext cx="2984500" cy="1447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a:t>Example questions:</a:t>
            </a:r>
          </a:p>
          <a:p>
            <a:pPr marL="114300" indent="0">
              <a:buNone/>
            </a:pPr>
            <a:r>
              <a:rPr lang="en-GB"/>
              <a:t>Based on the whole text</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5" name="Picture 4">
            <a:extLst>
              <a:ext uri="{FF2B5EF4-FFF2-40B4-BE49-F238E27FC236}">
                <a16:creationId xmlns:a16="http://schemas.microsoft.com/office/drawing/2014/main" id="{166DC3C7-04EF-894B-95F0-9571FBF66887}"/>
              </a:ext>
            </a:extLst>
          </p:cNvPr>
          <p:cNvPicPr>
            <a:picLocks noChangeAspect="1"/>
          </p:cNvPicPr>
          <p:nvPr/>
        </p:nvPicPr>
        <p:blipFill>
          <a:blip r:embed="rId3"/>
          <a:stretch>
            <a:fillRect/>
          </a:stretch>
        </p:blipFill>
        <p:spPr>
          <a:xfrm>
            <a:off x="311699" y="1535307"/>
            <a:ext cx="4445000" cy="26670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C566763-120C-1D46-8278-404828A9B845}"/>
              </a:ext>
            </a:extLst>
          </p:cNvPr>
          <p:cNvPicPr>
            <a:picLocks noChangeAspect="1"/>
          </p:cNvPicPr>
          <p:nvPr/>
        </p:nvPicPr>
        <p:blipFill>
          <a:blip r:embed="rId4"/>
          <a:stretch>
            <a:fillRect/>
          </a:stretch>
        </p:blipFill>
        <p:spPr>
          <a:xfrm>
            <a:off x="4807993" y="172225"/>
            <a:ext cx="4260300" cy="44721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sz="3600"/>
              <a:t>Maths:</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1058480"/>
            <a:ext cx="8520600" cy="3324697"/>
          </a:xfrm>
        </p:spPr>
        <p:txBody>
          <a:bodyPr/>
          <a:lstStyle/>
          <a:p>
            <a:pPr marL="114300" indent="0">
              <a:buNone/>
            </a:pPr>
            <a:r>
              <a:rPr lang="en-GB" sz="2400"/>
              <a:t>The maths assessments consist of three tests.</a:t>
            </a:r>
          </a:p>
          <a:p>
            <a:pPr marL="114300" indent="0">
              <a:buNone/>
            </a:pPr>
            <a:endParaRPr lang="en-GB" sz="2400"/>
          </a:p>
          <a:p>
            <a:r>
              <a:rPr lang="en-GB" sz="2400"/>
              <a:t>Paper 1: Arithmetic (30 minutes) – Wednesday</a:t>
            </a:r>
          </a:p>
          <a:p>
            <a:r>
              <a:rPr lang="en-GB" sz="2400"/>
              <a:t>Paper 2: Reasoning (40 minutes) – Wednesday</a:t>
            </a:r>
          </a:p>
          <a:p>
            <a:r>
              <a:rPr lang="en-GB" sz="2400"/>
              <a:t>Paper 3: Reasoning (40 minutes) – Thursday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13</a:t>
            </a:fld>
            <a:endParaRPr lang="en"/>
          </a:p>
        </p:txBody>
      </p:sp>
    </p:spTree>
    <p:extLst>
      <p:ext uri="{BB962C8B-B14F-4D97-AF65-F5344CB8AC3E}">
        <p14:creationId xmlns:p14="http://schemas.microsoft.com/office/powerpoint/2010/main" val="2975852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a:t>The maths arithmetic paper has a total of </a:t>
            </a:r>
            <a:r>
              <a:rPr lang="en-GB">
                <a:solidFill>
                  <a:srgbClr val="283593"/>
                </a:solidFill>
              </a:rPr>
              <a:t>40 marks </a:t>
            </a:r>
            <a:r>
              <a:rPr lang="en-GB"/>
              <a:t>and lasts for </a:t>
            </a:r>
            <a:r>
              <a:rPr lang="en-GB">
                <a:solidFill>
                  <a:srgbClr val="283593"/>
                </a:solidFill>
              </a:rPr>
              <a:t>30 minutes. </a:t>
            </a:r>
            <a:endParaRPr lang="en-GB"/>
          </a:p>
          <a:p>
            <a:pPr marL="114300" indent="0">
              <a:buNone/>
            </a:pPr>
            <a:endParaRPr lang="en-GB"/>
          </a:p>
          <a:p>
            <a:pPr marL="114300" indent="0">
              <a:buNone/>
            </a:pPr>
            <a:r>
              <a:rPr lang="en-GB"/>
              <a:t>The test covers the four operations (addition, subtraction, multiplication, division, including order of operations requiring BIDMAS), percentages of amounts and calculating with decimals and fractions. </a:t>
            </a:r>
          </a:p>
          <a:p>
            <a:pPr marL="114300" indent="0">
              <a:buNone/>
            </a:pPr>
            <a:endParaRPr lang="en-GB"/>
          </a:p>
          <a:p>
            <a:pPr marL="114300" indent="0">
              <a:buNone/>
            </a:pPr>
            <a:r>
              <a:rPr lang="en-GB"/>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14</a:t>
            </a:fld>
            <a:endParaRPr lang="en"/>
          </a:p>
        </p:txBody>
      </p:sp>
      <p:pic>
        <p:nvPicPr>
          <p:cNvPr id="5" name="Picture 4">
            <a:extLst>
              <a:ext uri="{FF2B5EF4-FFF2-40B4-BE49-F238E27FC236}">
                <a16:creationId xmlns:a16="http://schemas.microsoft.com/office/drawing/2014/main" id="{30C6DA3D-4776-D744-807C-4472572603F5}"/>
              </a:ext>
            </a:extLst>
          </p:cNvPr>
          <p:cNvPicPr>
            <a:picLocks noChangeAspect="1"/>
          </p:cNvPicPr>
          <p:nvPr/>
        </p:nvPicPr>
        <p:blipFill>
          <a:blip r:embed="rId3"/>
          <a:stretch>
            <a:fillRect/>
          </a:stretch>
        </p:blipFill>
        <p:spPr>
          <a:xfrm>
            <a:off x="2581916" y="2090909"/>
            <a:ext cx="3214602" cy="296590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A7EAF5C9-0E03-9D4C-A1C0-559F4E76530F}"/>
              </a:ext>
            </a:extLst>
          </p:cNvPr>
          <p:cNvPicPr>
            <a:picLocks noChangeAspect="1"/>
          </p:cNvPicPr>
          <p:nvPr/>
        </p:nvPicPr>
        <p:blipFill>
          <a:blip r:embed="rId4"/>
          <a:stretch>
            <a:fillRect/>
          </a:stretch>
        </p:blipFill>
        <p:spPr>
          <a:xfrm>
            <a:off x="5890612" y="2090909"/>
            <a:ext cx="3214602" cy="238875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B2F603-B672-4C40-BCA2-1D4D5F92C857}"/>
              </a:ext>
            </a:extLst>
          </p:cNvPr>
          <p:cNvPicPr>
            <a:picLocks noChangeAspect="1"/>
          </p:cNvPicPr>
          <p:nvPr/>
        </p:nvPicPr>
        <p:blipFill>
          <a:blip r:embed="rId3"/>
          <a:stretch>
            <a:fillRect/>
          </a:stretch>
        </p:blipFill>
        <p:spPr>
          <a:xfrm>
            <a:off x="4729054" y="3010571"/>
            <a:ext cx="3771878" cy="1627296"/>
          </a:xfrm>
          <a:prstGeom prst="rect">
            <a:avLst/>
          </a:prstGeom>
          <a:effectLst/>
        </p:spPr>
      </p:pic>
      <p:pic>
        <p:nvPicPr>
          <p:cNvPr id="8" name="Picture 7">
            <a:extLst>
              <a:ext uri="{FF2B5EF4-FFF2-40B4-BE49-F238E27FC236}">
                <a16:creationId xmlns:a16="http://schemas.microsoft.com/office/drawing/2014/main" id="{DAC7A781-AE3F-534D-B145-FDBFDA5B115D}"/>
              </a:ext>
            </a:extLst>
          </p:cNvPr>
          <p:cNvPicPr>
            <a:picLocks noChangeAspect="1"/>
          </p:cNvPicPr>
          <p:nvPr/>
        </p:nvPicPr>
        <p:blipFill>
          <a:blip r:embed="rId4"/>
          <a:stretch>
            <a:fillRect/>
          </a:stretch>
        </p:blipFill>
        <p:spPr>
          <a:xfrm>
            <a:off x="540683" y="3009064"/>
            <a:ext cx="3786158" cy="1628803"/>
          </a:xfrm>
          <a:prstGeom prst="rect">
            <a:avLst/>
          </a:prstGeom>
        </p:spPr>
      </p:pic>
      <p:pic>
        <p:nvPicPr>
          <p:cNvPr id="7" name="Picture 6">
            <a:extLst>
              <a:ext uri="{FF2B5EF4-FFF2-40B4-BE49-F238E27FC236}">
                <a16:creationId xmlns:a16="http://schemas.microsoft.com/office/drawing/2014/main" id="{67A6C7C6-0DEB-DF45-A37F-378F0FD971A2}"/>
              </a:ext>
            </a:extLst>
          </p:cNvPr>
          <p:cNvPicPr>
            <a:picLocks noChangeAspect="1"/>
          </p:cNvPicPr>
          <p:nvPr/>
        </p:nvPicPr>
        <p:blipFill>
          <a:blip r:embed="rId5"/>
          <a:stretch>
            <a:fillRect/>
          </a:stretch>
        </p:blipFill>
        <p:spPr>
          <a:xfrm>
            <a:off x="4729054" y="1174079"/>
            <a:ext cx="3743404" cy="1602779"/>
          </a:xfrm>
          <a:prstGeom prst="rect">
            <a:avLst/>
          </a:prstGeom>
        </p:spPr>
      </p:pic>
      <p:pic>
        <p:nvPicPr>
          <p:cNvPr id="5" name="Picture 4">
            <a:extLst>
              <a:ext uri="{FF2B5EF4-FFF2-40B4-BE49-F238E27FC236}">
                <a16:creationId xmlns:a16="http://schemas.microsoft.com/office/drawing/2014/main" id="{58B41DA8-A5B3-A74E-B4F7-2C87A626AA29}"/>
              </a:ext>
            </a:extLst>
          </p:cNvPr>
          <p:cNvPicPr>
            <a:picLocks noChangeAspect="1"/>
          </p:cNvPicPr>
          <p:nvPr/>
        </p:nvPicPr>
        <p:blipFill>
          <a:blip r:embed="rId6"/>
          <a:stretch>
            <a:fillRect/>
          </a:stretch>
        </p:blipFill>
        <p:spPr>
          <a:xfrm>
            <a:off x="540683" y="1184538"/>
            <a:ext cx="3746256" cy="1610139"/>
          </a:xfrm>
          <a:prstGeom prst="rect">
            <a:avLst/>
          </a:prstGeom>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15</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56469"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a:t>   6.48</a:t>
              </a:r>
            </a:p>
            <a:p>
              <a:pPr marL="0" indent="0">
                <a:lnSpc>
                  <a:spcPct val="100000"/>
                </a:lnSpc>
                <a:buFont typeface="Nunito"/>
                <a:buNone/>
              </a:pPr>
              <a:r>
                <a:rPr lang="en-GB" sz="1200" u="sng"/>
                <a:t>+ 8.6   </a:t>
              </a:r>
              <a:r>
                <a:rPr lang="en-GB" sz="1200" u="sng">
                  <a:solidFill>
                    <a:schemeClr val="bg1"/>
                  </a:solidFill>
                </a:rPr>
                <a:t>.</a:t>
              </a:r>
            </a:p>
            <a:p>
              <a:pPr marL="0" indent="0">
                <a:lnSpc>
                  <a:spcPct val="100000"/>
                </a:lnSpc>
                <a:buFont typeface="Nunito"/>
                <a:buNone/>
              </a:pPr>
              <a:r>
                <a:rPr lang="en-GB" sz="1200" u="sng"/>
                <a:t> 15.08 </a:t>
              </a:r>
            </a:p>
            <a:p>
              <a:pPr marL="0" indent="0">
                <a:lnSpc>
                  <a:spcPct val="150000"/>
                </a:lnSpc>
                <a:buFont typeface="Nunito"/>
                <a:buNone/>
              </a:pPr>
              <a:r>
                <a:rPr lang="en-GB" sz="1200" baseline="30000"/>
                <a:t>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a:t>15.08</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621324"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a:t>  596</a:t>
              </a:r>
            </a:p>
            <a:p>
              <a:pPr marL="0" indent="0">
                <a:lnSpc>
                  <a:spcPct val="100000"/>
                </a:lnSpc>
                <a:buFont typeface="Nunito"/>
                <a:buNone/>
              </a:pPr>
              <a:r>
                <a:rPr lang="en-GB" sz="1200" u="sng"/>
                <a:t>x    7</a:t>
              </a:r>
            </a:p>
            <a:p>
              <a:pPr marL="0" indent="0">
                <a:lnSpc>
                  <a:spcPct val="100000"/>
                </a:lnSpc>
                <a:buFont typeface="Nunito"/>
                <a:buNone/>
              </a:pPr>
              <a:r>
                <a:rPr lang="en-GB" sz="1200" u="sng"/>
                <a:t>4172</a:t>
              </a:r>
            </a:p>
            <a:p>
              <a:pPr marL="0" indent="0">
                <a:lnSpc>
                  <a:spcPct val="150000"/>
                </a:lnSpc>
                <a:buFont typeface="Nunito"/>
                <a:buNone/>
              </a:pPr>
              <a:r>
                <a:rPr lang="en-GB" sz="1200" baseline="30000"/>
                <a:t>   6 4</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a:t>4,172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255646" y="350688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a:t>      4 ÷ 2 = 2</a:t>
              </a:r>
            </a:p>
            <a:p>
              <a:pPr marL="0" indent="0">
                <a:lnSpc>
                  <a:spcPct val="100000"/>
                </a:lnSpc>
                <a:buFont typeface="Nunito"/>
                <a:buNone/>
              </a:pPr>
              <a:r>
                <a:rPr lang="en-GB" sz="1200"/>
                <a:t>6 + 2 = 8</a:t>
              </a:r>
              <a:endParaRPr lang="en-GB" sz="1200" u="sng"/>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a:t>8</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1074145" y="3531937"/>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689642"/>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a:t>10% of 3,200 = 320</a:t>
              </a:r>
            </a:p>
            <a:p>
              <a:pPr marL="0" indent="0">
                <a:lnSpc>
                  <a:spcPct val="100000"/>
                </a:lnSpc>
                <a:buFont typeface="Nunito"/>
                <a:buNone/>
              </a:pPr>
              <a:r>
                <a:rPr lang="en-GB" sz="1200"/>
                <a:t>  5% of 3,200 = 160</a:t>
              </a:r>
            </a:p>
            <a:p>
              <a:pPr marL="0" indent="0">
                <a:lnSpc>
                  <a:spcPct val="100000"/>
                </a:lnSpc>
                <a:buFont typeface="Nunito"/>
                <a:buNone/>
              </a:pPr>
              <a:r>
                <a:rPr lang="en-GB" sz="1200"/>
                <a:t>15% of 3,200 = 480 </a:t>
              </a:r>
              <a:endParaRPr lang="en-GB" sz="1200" u="sng"/>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a:t>480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705A52-C935-D94C-96FC-60AF8DE29682}"/>
              </a:ext>
            </a:extLst>
          </p:cNvPr>
          <p:cNvPicPr>
            <a:picLocks noChangeAspect="1"/>
          </p:cNvPicPr>
          <p:nvPr/>
        </p:nvPicPr>
        <p:blipFill>
          <a:blip r:embed="rId3"/>
          <a:stretch>
            <a:fillRect/>
          </a:stretch>
        </p:blipFill>
        <p:spPr>
          <a:xfrm>
            <a:off x="523994" y="1177832"/>
            <a:ext cx="3832697" cy="1801038"/>
          </a:xfrm>
          <a:prstGeom prst="rect">
            <a:avLst/>
          </a:prstGeom>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7" name="Picture 6">
            <a:extLst>
              <a:ext uri="{FF2B5EF4-FFF2-40B4-BE49-F238E27FC236}">
                <a16:creationId xmlns:a16="http://schemas.microsoft.com/office/drawing/2014/main" id="{E8C1B1E8-13AA-1F48-A1D5-AF50B297E2B9}"/>
              </a:ext>
            </a:extLst>
          </p:cNvPr>
          <p:cNvPicPr>
            <a:picLocks noChangeAspect="1"/>
          </p:cNvPicPr>
          <p:nvPr/>
        </p:nvPicPr>
        <p:blipFill>
          <a:blip r:embed="rId4"/>
          <a:stretch>
            <a:fillRect/>
          </a:stretch>
        </p:blipFill>
        <p:spPr>
          <a:xfrm>
            <a:off x="4592628" y="956690"/>
            <a:ext cx="4154180" cy="3591874"/>
          </a:xfrm>
          <a:prstGeom prst="rect">
            <a:avLst/>
          </a:prstGeom>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a:t>These tests have a total of </a:t>
            </a:r>
            <a:r>
              <a:rPr lang="en-GB">
                <a:solidFill>
                  <a:srgbClr val="283593"/>
                </a:solidFill>
              </a:rPr>
              <a:t>35 marks</a:t>
            </a:r>
            <a:r>
              <a:rPr lang="en-GB"/>
              <a:t> each and lasts for </a:t>
            </a:r>
            <a:r>
              <a:rPr lang="en-GB">
                <a:solidFill>
                  <a:srgbClr val="283593"/>
                </a:solidFill>
              </a:rPr>
              <a:t>40 minutes</a:t>
            </a:r>
            <a:r>
              <a:rPr lang="en-GB"/>
              <a:t> each.  </a:t>
            </a:r>
          </a:p>
          <a:p>
            <a:pPr marL="114300" indent="0">
              <a:buNone/>
            </a:pPr>
            <a:endParaRPr lang="en-GB"/>
          </a:p>
          <a:p>
            <a:pPr marL="114300" indent="0">
              <a:buNone/>
            </a:pPr>
            <a:r>
              <a:rPr lang="en-GB"/>
              <a:t>These papers require children to demonstrate their mathematical knowledge and skills, as well as their ability to solve problems and their mathematical reasoning. They cover a wide range of mathematical topics from key stage 2 including,</a:t>
            </a:r>
          </a:p>
          <a:p>
            <a:r>
              <a:rPr lang="en-GB">
                <a:solidFill>
                  <a:srgbClr val="283593"/>
                </a:solidFill>
              </a:rPr>
              <a:t>Number and place value (including Roman numerals);</a:t>
            </a:r>
          </a:p>
          <a:p>
            <a:r>
              <a:rPr lang="en-GB">
                <a:solidFill>
                  <a:srgbClr val="283593"/>
                </a:solidFill>
              </a:rPr>
              <a:t>The four operations;</a:t>
            </a:r>
          </a:p>
          <a:p>
            <a:r>
              <a:rPr lang="en-GB">
                <a:solidFill>
                  <a:srgbClr val="283593"/>
                </a:solidFill>
              </a:rPr>
              <a:t>Geometry (properties of shape, position and direction);</a:t>
            </a:r>
          </a:p>
          <a:p>
            <a:r>
              <a:rPr lang="en-GB">
                <a:solidFill>
                  <a:srgbClr val="283593"/>
                </a:solidFill>
              </a:rPr>
              <a:t>Statistics;</a:t>
            </a:r>
          </a:p>
          <a:p>
            <a:r>
              <a:rPr lang="en-GB">
                <a:solidFill>
                  <a:srgbClr val="283593"/>
                </a:solidFill>
              </a:rPr>
              <a:t>Measurement (length, perimeter, mass, volume, time, money);</a:t>
            </a:r>
          </a:p>
          <a:p>
            <a:r>
              <a:rPr lang="en-GB">
                <a:solidFill>
                  <a:srgbClr val="283593"/>
                </a:solidFill>
              </a:rPr>
              <a:t>Algebra;</a:t>
            </a:r>
          </a:p>
          <a:p>
            <a:r>
              <a:rPr lang="en-GB">
                <a:solidFill>
                  <a:srgbClr val="283593"/>
                </a:solidFill>
              </a:rPr>
              <a:t>Ratio and proportion;</a:t>
            </a:r>
          </a:p>
          <a:p>
            <a:r>
              <a:rPr lang="en-GB">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17</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787236-F1F7-4C4A-A28E-69C19131A012}"/>
              </a:ext>
            </a:extLst>
          </p:cNvPr>
          <p:cNvPicPr>
            <a:picLocks noChangeAspect="1"/>
          </p:cNvPicPr>
          <p:nvPr/>
        </p:nvPicPr>
        <p:blipFill>
          <a:blip r:embed="rId3"/>
          <a:stretch>
            <a:fillRect/>
          </a:stretch>
        </p:blipFill>
        <p:spPr>
          <a:xfrm>
            <a:off x="4622557" y="1271356"/>
            <a:ext cx="4445000" cy="21209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B751111-24EC-5144-BC96-5FE0ABCFE385}"/>
              </a:ext>
            </a:extLst>
          </p:cNvPr>
          <p:cNvPicPr>
            <a:picLocks noChangeAspect="1"/>
          </p:cNvPicPr>
          <p:nvPr/>
        </p:nvPicPr>
        <p:blipFill>
          <a:blip r:embed="rId4"/>
          <a:stretch>
            <a:fillRect/>
          </a:stretch>
        </p:blipFill>
        <p:spPr>
          <a:xfrm>
            <a:off x="76445" y="1271356"/>
            <a:ext cx="4445000" cy="196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18</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3006901" y="2809960"/>
            <a:ext cx="537460" cy="338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a:t>2.25</a:t>
            </a:r>
            <a:endParaRPr lang="en-GB" sz="1200" u="sng"/>
          </a:p>
        </p:txBody>
      </p:sp>
      <mc:AlternateContent xmlns:mc="http://schemas.openxmlformats.org/markup-compatibility/2006" xmlns:a14="http://schemas.microsoft.com/office/drawing/2010/main">
        <mc:Choice Requires="a14">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964458" y="2736241"/>
                <a:ext cx="508000" cy="5036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a:latin typeface="Arial" panose="020B0604020202020204" pitchFamily="34" charset="0"/>
                              <a:cs typeface="Arial" panose="020B0604020202020204" pitchFamily="34" charset="0"/>
                            </a:rPr>
                            <m:t>6</m:t>
                          </m:r>
                        </m:num>
                        <m:den>
                          <m:r>
                            <m:rPr>
                              <m:nor/>
                            </m:rPr>
                            <a:rPr lang="en-GB" sz="1200" b="0" i="0" dirty="0" smtClean="0">
                              <a:latin typeface="Arial" panose="020B0604020202020204" pitchFamily="34" charset="0"/>
                              <a:cs typeface="Arial" panose="020B0604020202020204" pitchFamily="34" charset="0"/>
                            </a:rPr>
                            <m:t>10</m:t>
                          </m:r>
                        </m:den>
                      </m:f>
                    </m:oMath>
                  </m:oMathPara>
                </a14:m>
                <a:endParaRPr lang="en-GB" sz="1200">
                  <a:latin typeface="Arial" panose="020B0604020202020204" pitchFamily="34" charset="0"/>
                  <a:cs typeface="Arial" panose="020B0604020202020204" pitchFamily="34" charset="0"/>
                </a:endParaRPr>
              </a:p>
            </p:txBody>
          </p:sp>
        </mc:Choice>
        <mc:Fallback xmlns="">
          <p:sp>
            <p:nvSpPr>
              <p:cNvPr id="9" name="Text Placeholder 2">
                <a:extLst>
                  <a:ext uri="{FF2B5EF4-FFF2-40B4-BE49-F238E27FC236}">
                    <a16:creationId xmlns:a16="http://schemas.microsoft.com/office/drawing/2014/main" id="{66004582-6EA4-400E-9A0B-42DA726726DE}"/>
                  </a:ext>
                </a:extLst>
              </p:cNvPr>
              <p:cNvSpPr txBox="1">
                <a:spLocks noRot="1" noChangeAspect="1" noMove="1" noResize="1" noEditPoints="1" noAdjustHandles="1" noChangeArrowheads="1" noChangeShapeType="1" noTextEdit="1"/>
              </p:cNvSpPr>
              <p:nvPr/>
            </p:nvSpPr>
            <p:spPr>
              <a:xfrm>
                <a:off x="7964458" y="2736241"/>
                <a:ext cx="508000" cy="503615"/>
              </a:xfrm>
              <a:prstGeom prst="rect">
                <a:avLst/>
              </a:prstGeom>
              <a:blipFill>
                <a:blip r:embed="rId5"/>
                <a:stretch>
                  <a:fillRect/>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a:t>Example question:</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19</a:t>
            </a:fld>
            <a:endParaRPr lang="en"/>
          </a:p>
        </p:txBody>
      </p:sp>
      <p:pic>
        <p:nvPicPr>
          <p:cNvPr id="7" name="Picture 6">
            <a:extLst>
              <a:ext uri="{FF2B5EF4-FFF2-40B4-BE49-F238E27FC236}">
                <a16:creationId xmlns:a16="http://schemas.microsoft.com/office/drawing/2014/main" id="{C3B7A31B-D41E-B34E-9DA3-E9CDDE99EBA4}"/>
              </a:ext>
            </a:extLst>
          </p:cNvPr>
          <p:cNvPicPr>
            <a:picLocks noChangeAspect="1"/>
          </p:cNvPicPr>
          <p:nvPr/>
        </p:nvPicPr>
        <p:blipFill>
          <a:blip r:embed="rId3"/>
          <a:stretch>
            <a:fillRect/>
          </a:stretch>
        </p:blipFill>
        <p:spPr>
          <a:xfrm>
            <a:off x="311700" y="1230180"/>
            <a:ext cx="3781705" cy="370607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C5836010-A4E0-A648-B8D2-52285C70A519}"/>
              </a:ext>
            </a:extLst>
          </p:cNvPr>
          <p:cNvPicPr>
            <a:picLocks noChangeAspect="1"/>
          </p:cNvPicPr>
          <p:nvPr/>
        </p:nvPicPr>
        <p:blipFill>
          <a:blip r:embed="rId4"/>
          <a:stretch>
            <a:fillRect/>
          </a:stretch>
        </p:blipFill>
        <p:spPr>
          <a:xfrm>
            <a:off x="4423758" y="1230180"/>
            <a:ext cx="4597400" cy="2222500"/>
          </a:xfrm>
          <a:prstGeom prst="rect">
            <a:avLst/>
          </a:prstGeom>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B1D2A-895C-097F-5282-B229E7C1394D}"/>
              </a:ext>
            </a:extLst>
          </p:cNvPr>
          <p:cNvSpPr>
            <a:spLocks noGrp="1"/>
          </p:cNvSpPr>
          <p:nvPr>
            <p:ph type="ctrTitle"/>
          </p:nvPr>
        </p:nvSpPr>
        <p:spPr>
          <a:xfrm>
            <a:off x="0" y="-101095"/>
            <a:ext cx="9058508" cy="635189"/>
          </a:xfrm>
        </p:spPr>
        <p:txBody>
          <a:bodyPr/>
          <a:lstStyle/>
          <a:p>
            <a:pPr algn="l"/>
            <a:r>
              <a:rPr lang="en-US" sz="2800" b="1" u="sng" dirty="0">
                <a:solidFill>
                  <a:srgbClr val="00B050"/>
                </a:solidFill>
              </a:rPr>
              <a:t>Y6 residential </a:t>
            </a:r>
            <a:r>
              <a:rPr lang="en-US" sz="2800" b="1" dirty="0">
                <a:solidFill>
                  <a:srgbClr val="00B050"/>
                </a:solidFill>
              </a:rPr>
              <a:t>– Monday 16</a:t>
            </a:r>
            <a:r>
              <a:rPr lang="en-US" sz="2800" b="1" baseline="30000" dirty="0">
                <a:solidFill>
                  <a:srgbClr val="00B050"/>
                </a:solidFill>
              </a:rPr>
              <a:t>th</a:t>
            </a:r>
            <a:r>
              <a:rPr lang="en-US" sz="2800" b="1" dirty="0">
                <a:solidFill>
                  <a:srgbClr val="00B050"/>
                </a:solidFill>
              </a:rPr>
              <a:t>-Wednesday 18</a:t>
            </a:r>
            <a:r>
              <a:rPr lang="en-US" sz="2800" b="1" baseline="30000" dirty="0">
                <a:solidFill>
                  <a:srgbClr val="00B050"/>
                </a:solidFill>
              </a:rPr>
              <a:t>th</a:t>
            </a:r>
            <a:r>
              <a:rPr lang="en-US" sz="2800" b="1" dirty="0">
                <a:solidFill>
                  <a:srgbClr val="00B050"/>
                </a:solidFill>
              </a:rPr>
              <a:t> June</a:t>
            </a:r>
            <a:endParaRPr lang="en-GB" sz="2800" b="1" dirty="0">
              <a:solidFill>
                <a:srgbClr val="00B050"/>
              </a:solidFill>
            </a:endParaRPr>
          </a:p>
        </p:txBody>
      </p:sp>
      <p:sp>
        <p:nvSpPr>
          <p:cNvPr id="3" name="Subtitle 2">
            <a:extLst>
              <a:ext uri="{FF2B5EF4-FFF2-40B4-BE49-F238E27FC236}">
                <a16:creationId xmlns:a16="http://schemas.microsoft.com/office/drawing/2014/main" id="{17A7E678-E2C7-B0F3-4863-9E7F23A2536C}"/>
              </a:ext>
            </a:extLst>
          </p:cNvPr>
          <p:cNvSpPr>
            <a:spLocks noGrp="1"/>
          </p:cNvSpPr>
          <p:nvPr>
            <p:ph type="subTitle" idx="1"/>
          </p:nvPr>
        </p:nvSpPr>
        <p:spPr>
          <a:xfrm>
            <a:off x="-75403" y="378972"/>
            <a:ext cx="9209314" cy="792600"/>
          </a:xfrm>
        </p:spPr>
        <p:txBody>
          <a:bodyPr/>
          <a:lstStyle/>
          <a:p>
            <a:pPr marL="571500" indent="-457200" algn="l">
              <a:buFont typeface="Arial" panose="020B0604020202020204" pitchFamily="34" charset="0"/>
              <a:buChar char="•"/>
            </a:pPr>
            <a:r>
              <a:rPr lang="en-US" sz="2400" dirty="0">
                <a:solidFill>
                  <a:schemeClr val="tx1"/>
                </a:solidFill>
              </a:rPr>
              <a:t>Barton Hall (Torquay, Devon) -</a:t>
            </a:r>
            <a:r>
              <a:rPr lang="en-US" sz="2400" dirty="0">
                <a:solidFill>
                  <a:schemeClr val="tx1"/>
                </a:solidFill>
                <a:hlinkClick r:id="rId2"/>
              </a:rPr>
              <a:t>Barton Hall link</a:t>
            </a:r>
            <a:endParaRPr lang="en-US" sz="2400" dirty="0">
              <a:solidFill>
                <a:schemeClr val="tx1"/>
              </a:solidFill>
            </a:endParaRPr>
          </a:p>
          <a:p>
            <a:pPr marL="571500" indent="-457200" algn="l">
              <a:buFont typeface="Arial" panose="020B0604020202020204" pitchFamily="34" charset="0"/>
              <a:buChar char="•"/>
            </a:pPr>
            <a:r>
              <a:rPr lang="en-US" sz="2400" dirty="0">
                <a:solidFill>
                  <a:schemeClr val="tx1"/>
                </a:solidFill>
              </a:rPr>
              <a:t>Depart school around 8.30am -Arrive around 12pm on Monday</a:t>
            </a:r>
          </a:p>
          <a:p>
            <a:pPr marL="571500" indent="-457200" algn="l">
              <a:buFont typeface="Arial" panose="020B0604020202020204" pitchFamily="34" charset="0"/>
              <a:buChar char="•"/>
            </a:pPr>
            <a:r>
              <a:rPr lang="en-US" sz="2400" dirty="0">
                <a:solidFill>
                  <a:schemeClr val="tx1"/>
                </a:solidFill>
              </a:rPr>
              <a:t>Leave Barton Hall around 2pm and should be back by 5pm.</a:t>
            </a:r>
          </a:p>
          <a:p>
            <a:pPr marL="571500" indent="-457200" algn="l">
              <a:buFont typeface="Arial" panose="020B0604020202020204" pitchFamily="34" charset="0"/>
              <a:buChar char="•"/>
            </a:pPr>
            <a:r>
              <a:rPr lang="en-US" sz="2400" dirty="0">
                <a:solidFill>
                  <a:schemeClr val="tx1"/>
                </a:solidFill>
              </a:rPr>
              <a:t>5 adults going (Mr L, Mrs </a:t>
            </a:r>
            <a:r>
              <a:rPr lang="en-US" sz="2400" dirty="0" err="1">
                <a:solidFill>
                  <a:schemeClr val="tx1"/>
                </a:solidFill>
              </a:rPr>
              <a:t>vdK</a:t>
            </a:r>
            <a:r>
              <a:rPr lang="en-US" sz="2400" dirty="0">
                <a:solidFill>
                  <a:schemeClr val="tx1"/>
                </a:solidFill>
              </a:rPr>
              <a:t>, Mrs Greygoose, Mrs Challoner + Mrs Gardner)</a:t>
            </a:r>
          </a:p>
          <a:p>
            <a:pPr marL="571500" indent="-457200" algn="l">
              <a:buFont typeface="Arial" panose="020B0604020202020204" pitchFamily="34" charset="0"/>
              <a:buChar char="•"/>
            </a:pPr>
            <a:r>
              <a:rPr lang="en-US" sz="2400" dirty="0">
                <a:solidFill>
                  <a:schemeClr val="tx1"/>
                </a:solidFill>
              </a:rPr>
              <a:t>8 different activities &amp; 2 evening activities</a:t>
            </a:r>
          </a:p>
          <a:p>
            <a:pPr marL="571500" indent="-457200" algn="l">
              <a:buFont typeface="Arial" panose="020B0604020202020204" pitchFamily="34" charset="0"/>
              <a:buChar char="•"/>
            </a:pPr>
            <a:r>
              <a:rPr lang="en-US" sz="2400" dirty="0">
                <a:solidFill>
                  <a:schemeClr val="tx1"/>
                </a:solidFill>
              </a:rPr>
              <a:t>Wide range of food choices – dietary needs a priority - </a:t>
            </a:r>
            <a:r>
              <a:rPr lang="en-GB" sz="1600" dirty="0">
                <a:hlinkClick r:id="rId3"/>
              </a:rPr>
              <a:t>UK PGL Menu - PGL Schools &amp; Groups</a:t>
            </a:r>
            <a:endParaRPr lang="en-GB" sz="1600" dirty="0"/>
          </a:p>
          <a:p>
            <a:pPr marL="571500" indent="-457200" algn="l">
              <a:buFont typeface="Arial" panose="020B0604020202020204" pitchFamily="34" charset="0"/>
              <a:buChar char="•"/>
            </a:pPr>
            <a:r>
              <a:rPr lang="en-US" sz="2400" dirty="0">
                <a:solidFill>
                  <a:schemeClr val="tx1"/>
                </a:solidFill>
              </a:rPr>
              <a:t>Children sleep in rooms/dormitories of up to 6 in either the main house or chalets depending on where PGL place us – adults next door / near by.</a:t>
            </a:r>
          </a:p>
          <a:p>
            <a:pPr marL="571500" indent="-457200" algn="l">
              <a:buFont typeface="Arial" panose="020B0604020202020204" pitchFamily="34" charset="0"/>
              <a:buChar char="•"/>
            </a:pPr>
            <a:r>
              <a:rPr lang="en-US" sz="2400" dirty="0">
                <a:solidFill>
                  <a:schemeClr val="tx1"/>
                </a:solidFill>
              </a:rPr>
              <a:t>Main objectives: Safety, fun &amp; making memories!</a:t>
            </a:r>
          </a:p>
          <a:p>
            <a:pPr marL="571500" indent="-457200" algn="l">
              <a:buFont typeface="Arial" panose="020B0604020202020204" pitchFamily="34" charset="0"/>
              <a:buChar char="•"/>
            </a:pPr>
            <a:endParaRPr lang="en-US" sz="2400" dirty="0">
              <a:solidFill>
                <a:schemeClr val="tx1"/>
              </a:solidFill>
            </a:endParaRPr>
          </a:p>
          <a:p>
            <a:pPr marL="571500" indent="-457200" algn="l">
              <a:buFont typeface="Arial" panose="020B0604020202020204" pitchFamily="34" charset="0"/>
              <a:buChar char="•"/>
            </a:pPr>
            <a:endParaRPr lang="en-US" dirty="0"/>
          </a:p>
          <a:p>
            <a:pPr marL="114300" indent="0"/>
            <a:endParaRPr lang="en-GB" dirty="0"/>
          </a:p>
        </p:txBody>
      </p:sp>
      <p:sp>
        <p:nvSpPr>
          <p:cNvPr id="4" name="Slide Number Placeholder 3">
            <a:extLst>
              <a:ext uri="{FF2B5EF4-FFF2-40B4-BE49-F238E27FC236}">
                <a16:creationId xmlns:a16="http://schemas.microsoft.com/office/drawing/2014/main" id="{A902B3B7-9C14-08CB-F0D8-4962C251F4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1846543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12" name="Picture 11">
            <a:extLst>
              <a:ext uri="{FF2B5EF4-FFF2-40B4-BE49-F238E27FC236}">
                <a16:creationId xmlns:a16="http://schemas.microsoft.com/office/drawing/2014/main" id="{C756C762-1622-C24B-A2BB-2DA0CC69BA8B}"/>
              </a:ext>
            </a:extLst>
          </p:cNvPr>
          <p:cNvPicPr>
            <a:picLocks noChangeAspect="1"/>
          </p:cNvPicPr>
          <p:nvPr/>
        </p:nvPicPr>
        <p:blipFill>
          <a:blip r:embed="rId3"/>
          <a:stretch>
            <a:fillRect/>
          </a:stretch>
        </p:blipFill>
        <p:spPr>
          <a:xfrm>
            <a:off x="217850" y="1271355"/>
            <a:ext cx="4445000" cy="3162300"/>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C062EDFC-3136-534B-86EF-52C8CF901302}"/>
              </a:ext>
            </a:extLst>
          </p:cNvPr>
          <p:cNvPicPr>
            <a:picLocks noChangeAspect="1"/>
          </p:cNvPicPr>
          <p:nvPr/>
        </p:nvPicPr>
        <p:blipFill>
          <a:blip r:embed="rId4"/>
          <a:stretch>
            <a:fillRect/>
          </a:stretch>
        </p:blipFill>
        <p:spPr>
          <a:xfrm>
            <a:off x="4812252" y="1217450"/>
            <a:ext cx="4278876" cy="28172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5" name="Picture 4">
            <a:extLst>
              <a:ext uri="{FF2B5EF4-FFF2-40B4-BE49-F238E27FC236}">
                <a16:creationId xmlns:a16="http://schemas.microsoft.com/office/drawing/2014/main" id="{65FFC658-E6D1-9243-B0B1-7708F97CF5C7}"/>
              </a:ext>
            </a:extLst>
          </p:cNvPr>
          <p:cNvPicPr>
            <a:picLocks noChangeAspect="1"/>
          </p:cNvPicPr>
          <p:nvPr/>
        </p:nvPicPr>
        <p:blipFill>
          <a:blip r:embed="rId3"/>
          <a:stretch>
            <a:fillRect/>
          </a:stretch>
        </p:blipFill>
        <p:spPr>
          <a:xfrm>
            <a:off x="2273366" y="820174"/>
            <a:ext cx="3300615" cy="419694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0A0028B-A77E-BC45-A008-E6BE2E925C35}"/>
              </a:ext>
            </a:extLst>
          </p:cNvPr>
          <p:cNvPicPr>
            <a:picLocks noChangeAspect="1"/>
          </p:cNvPicPr>
          <p:nvPr/>
        </p:nvPicPr>
        <p:blipFill>
          <a:blip r:embed="rId4"/>
          <a:stretch>
            <a:fillRect/>
          </a:stretch>
        </p:blipFill>
        <p:spPr>
          <a:xfrm>
            <a:off x="5608322" y="509047"/>
            <a:ext cx="3431690" cy="373504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a:t>Firstly, a positive attitude goes a long way. Give them as much encouragement and support as you can (but we don’t need to tell you that)!</a:t>
            </a:r>
          </a:p>
          <a:p>
            <a:pPr marL="114300" indent="0">
              <a:buNone/>
            </a:pPr>
            <a:endParaRPr lang="en-GB"/>
          </a:p>
          <a:p>
            <a:pPr marL="114300" indent="0">
              <a:buNone/>
            </a:pPr>
            <a:r>
              <a:rPr lang="en-GB"/>
              <a:t>Tips:</a:t>
            </a:r>
          </a:p>
          <a:p>
            <a:r>
              <a:rPr lang="en-GB"/>
              <a:t>Don’t use past papers as they are used in school to prepare the children. </a:t>
            </a:r>
          </a:p>
          <a:p>
            <a:r>
              <a:rPr lang="en-GB"/>
              <a:t>Talk to us if you have any concerns rather than worry your child.</a:t>
            </a:r>
          </a:p>
          <a:p>
            <a:r>
              <a:rPr lang="en-GB"/>
              <a:t>Encourage your child to talk to their teacher or a trusted adult (including yourself) about their anxieties. Don’t forget that a small amount of anxiety is normal and not harmful.</a:t>
            </a:r>
          </a:p>
          <a:p>
            <a:r>
              <a:rPr lang="en-GB"/>
              <a:t>Give your child a quiet, distraction free space to complete homework or study.</a:t>
            </a:r>
          </a:p>
          <a:p>
            <a:r>
              <a:rPr lang="en-GB"/>
              <a:t>Give your child time to go outside and reduce screen time.</a:t>
            </a:r>
          </a:p>
          <a:p>
            <a:r>
              <a:rPr lang="en-GB"/>
              <a:t>Ensure your child is eating and drinking well and getting a good amount of sleep.</a:t>
            </a:r>
          </a:p>
          <a:p>
            <a:r>
              <a:rPr lang="en-GB"/>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22</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a:solidFill>
                  <a:srgbClr val="283593"/>
                </a:solidFill>
              </a:rPr>
              <a:t>SATs focus on what children know about Maths and English. </a:t>
            </a:r>
          </a:p>
          <a:p>
            <a:pPr marL="114300" indent="0">
              <a:buNone/>
            </a:pPr>
            <a:r>
              <a:rPr lang="en-GB"/>
              <a:t>They will not reflect how talented they are at science, geography, art, PE…, and they certainly won’t highlight all of their amazing personal characteristics.</a:t>
            </a:r>
          </a:p>
          <a:p>
            <a:pPr marL="114300" indent="0">
              <a:buNone/>
            </a:pPr>
            <a:endParaRPr lang="en-GB"/>
          </a:p>
          <a:p>
            <a:pPr marL="114300" indent="0">
              <a:buNone/>
            </a:pPr>
            <a:r>
              <a:rPr lang="en-GB">
                <a:solidFill>
                  <a:srgbClr val="283593"/>
                </a:solidFill>
              </a:rPr>
              <a:t>SATs don’t tell the whole story.</a:t>
            </a:r>
          </a:p>
          <a:p>
            <a:pPr marL="114300" indent="0">
              <a:buNone/>
            </a:pPr>
            <a:r>
              <a:rPr lang="en-GB"/>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a:t>
            </a:r>
          </a:p>
          <a:p>
            <a:pPr marL="114300" indent="0">
              <a:buNone/>
            </a:pPr>
            <a:endParaRPr lang="en-GB">
              <a:solidFill>
                <a:srgbClr val="283593"/>
              </a:solidFill>
            </a:endParaRPr>
          </a:p>
          <a:p>
            <a:pPr marL="114300" indent="0">
              <a:buNone/>
            </a:pPr>
            <a:r>
              <a:rPr lang="en-GB">
                <a:solidFill>
                  <a:srgbClr val="283593"/>
                </a:solidFill>
              </a:rPr>
              <a:t>SATs are only four days out of a whole Primary School career. </a:t>
            </a:r>
          </a:p>
          <a:p>
            <a:pPr marL="114300" indent="0">
              <a:buNone/>
            </a:pPr>
            <a:r>
              <a:rPr lang="en-GB"/>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23</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a:t>SATs often induce a certain degree of worry or anxiety but there is, of course, a tipping point. </a:t>
            </a:r>
          </a:p>
          <a:p>
            <a:pPr marL="114300" indent="0">
              <a:buNone/>
            </a:pPr>
            <a:endParaRPr lang="en-GB"/>
          </a:p>
          <a:p>
            <a:pPr marL="114300" indent="0">
              <a:buNone/>
            </a:pPr>
            <a:r>
              <a:rPr lang="en-GB"/>
              <a:t>SATs anxiety should not:</a:t>
            </a:r>
          </a:p>
          <a:p>
            <a:r>
              <a:rPr lang="en-GB">
                <a:solidFill>
                  <a:srgbClr val="283593"/>
                </a:solidFill>
              </a:rPr>
              <a:t>Affect a child’s appetite</a:t>
            </a:r>
          </a:p>
          <a:p>
            <a:r>
              <a:rPr lang="en-GB">
                <a:solidFill>
                  <a:srgbClr val="283593"/>
                </a:solidFill>
              </a:rPr>
              <a:t>Affect a child’s sleep</a:t>
            </a:r>
          </a:p>
          <a:p>
            <a:r>
              <a:rPr lang="en-GB">
                <a:solidFill>
                  <a:srgbClr val="283593"/>
                </a:solidFill>
              </a:rPr>
              <a:t>Affect a child’s personality</a:t>
            </a:r>
          </a:p>
          <a:p>
            <a:r>
              <a:rPr lang="en-GB">
                <a:solidFill>
                  <a:srgbClr val="283593"/>
                </a:solidFill>
              </a:rPr>
              <a:t>Induce panic, tears or disengagement from lessons or hobbies</a:t>
            </a:r>
          </a:p>
          <a:p>
            <a:r>
              <a:rPr lang="en-GB">
                <a:solidFill>
                  <a:srgbClr val="283593"/>
                </a:solidFill>
              </a:rPr>
              <a:t>Be a reason not to attend school.</a:t>
            </a:r>
          </a:p>
          <a:p>
            <a:pPr marL="114300" indent="0">
              <a:buNone/>
            </a:pPr>
            <a:endParaRPr lang="en-GB"/>
          </a:p>
          <a:p>
            <a:pPr marL="114300" indent="0">
              <a:buNone/>
            </a:pPr>
            <a:r>
              <a:rPr lang="en-GB"/>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1354907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a:t>SATs are the Standardised Assessment Tests that are given to children at the end of Key Stage 2. </a:t>
            </a:r>
          </a:p>
          <a:p>
            <a:r>
              <a:rPr lang="en-GB"/>
              <a:t>The SATs take place over four days, starting on </a:t>
            </a:r>
            <a:r>
              <a:rPr lang="en-GB">
                <a:solidFill>
                  <a:srgbClr val="283593"/>
                </a:solidFill>
              </a:rPr>
              <a:t>Monday 12</a:t>
            </a:r>
            <a:r>
              <a:rPr lang="en-GB" baseline="30000">
                <a:solidFill>
                  <a:srgbClr val="283593"/>
                </a:solidFill>
              </a:rPr>
              <a:t>th</a:t>
            </a:r>
            <a:r>
              <a:rPr lang="en-GB">
                <a:solidFill>
                  <a:srgbClr val="283593"/>
                </a:solidFill>
              </a:rPr>
              <a:t> May </a:t>
            </a:r>
            <a:r>
              <a:rPr lang="en-GB"/>
              <a:t>ending on </a:t>
            </a:r>
            <a:r>
              <a:rPr lang="en-GB">
                <a:solidFill>
                  <a:srgbClr val="283593"/>
                </a:solidFill>
              </a:rPr>
              <a:t>Thursday 15</a:t>
            </a:r>
            <a:r>
              <a:rPr lang="en-GB" baseline="30000">
                <a:solidFill>
                  <a:srgbClr val="283593"/>
                </a:solidFill>
              </a:rPr>
              <a:t>th</a:t>
            </a:r>
            <a:r>
              <a:rPr lang="en-GB">
                <a:solidFill>
                  <a:srgbClr val="283593"/>
                </a:solidFill>
              </a:rPr>
              <a:t> May. </a:t>
            </a:r>
          </a:p>
          <a:p>
            <a:r>
              <a:rPr lang="en-GB"/>
              <a:t>The SATs papers consist of:</a:t>
            </a:r>
          </a:p>
          <a:p>
            <a:pPr lvl="1">
              <a:lnSpc>
                <a:spcPct val="100000"/>
              </a:lnSpc>
              <a:spcBef>
                <a:spcPts val="0"/>
              </a:spcBef>
            </a:pPr>
            <a:r>
              <a:rPr lang="en-GB">
                <a:solidFill>
                  <a:srgbClr val="283593"/>
                </a:solidFill>
                <a:latin typeface="+mn-lt"/>
              </a:rPr>
              <a:t>Grammar, punctuation and spelling (paper 1: GPS) – Monday 12</a:t>
            </a:r>
            <a:r>
              <a:rPr lang="en-GB" baseline="30000">
                <a:solidFill>
                  <a:srgbClr val="283593"/>
                </a:solidFill>
                <a:latin typeface="+mn-lt"/>
              </a:rPr>
              <a:t>th</a:t>
            </a:r>
            <a:r>
              <a:rPr lang="en-GB">
                <a:solidFill>
                  <a:srgbClr val="283593"/>
                </a:solidFill>
                <a:latin typeface="+mn-lt"/>
              </a:rPr>
              <a:t> May</a:t>
            </a:r>
          </a:p>
          <a:p>
            <a:pPr lvl="1">
              <a:lnSpc>
                <a:spcPct val="100000"/>
              </a:lnSpc>
              <a:spcBef>
                <a:spcPts val="0"/>
              </a:spcBef>
            </a:pPr>
            <a:r>
              <a:rPr lang="en-GB">
                <a:solidFill>
                  <a:srgbClr val="283593"/>
                </a:solidFill>
                <a:latin typeface="+mn-lt"/>
              </a:rPr>
              <a:t>Grammar, punctuation and spelling (paper 2: Spelling) –Monday 12</a:t>
            </a:r>
            <a:r>
              <a:rPr lang="en-GB" baseline="30000">
                <a:solidFill>
                  <a:srgbClr val="283593"/>
                </a:solidFill>
                <a:latin typeface="+mn-lt"/>
              </a:rPr>
              <a:t>th</a:t>
            </a:r>
            <a:r>
              <a:rPr lang="en-GB">
                <a:solidFill>
                  <a:srgbClr val="283593"/>
                </a:solidFill>
                <a:latin typeface="+mn-lt"/>
              </a:rPr>
              <a:t> May</a:t>
            </a:r>
          </a:p>
          <a:p>
            <a:pPr lvl="1">
              <a:lnSpc>
                <a:spcPct val="100000"/>
              </a:lnSpc>
              <a:spcBef>
                <a:spcPts val="0"/>
              </a:spcBef>
            </a:pPr>
            <a:r>
              <a:rPr lang="en-GB">
                <a:solidFill>
                  <a:srgbClr val="283593"/>
                </a:solidFill>
                <a:latin typeface="+mn-lt"/>
              </a:rPr>
              <a:t>Reading – Tuesday 13</a:t>
            </a:r>
            <a:r>
              <a:rPr lang="en-GB" baseline="30000">
                <a:solidFill>
                  <a:srgbClr val="283593"/>
                </a:solidFill>
                <a:latin typeface="+mn-lt"/>
              </a:rPr>
              <a:t>th</a:t>
            </a:r>
            <a:r>
              <a:rPr lang="en-GB">
                <a:solidFill>
                  <a:srgbClr val="283593"/>
                </a:solidFill>
                <a:latin typeface="+mn-lt"/>
              </a:rPr>
              <a:t> May</a:t>
            </a:r>
          </a:p>
          <a:p>
            <a:pPr lvl="1">
              <a:lnSpc>
                <a:spcPct val="100000"/>
              </a:lnSpc>
              <a:spcBef>
                <a:spcPts val="0"/>
              </a:spcBef>
            </a:pPr>
            <a:r>
              <a:rPr lang="en-GB">
                <a:solidFill>
                  <a:srgbClr val="283593"/>
                </a:solidFill>
                <a:latin typeface="+mn-lt"/>
              </a:rPr>
              <a:t>Maths (paper 1: Arithmetic) – Wednesday 14</a:t>
            </a:r>
            <a:r>
              <a:rPr lang="en-GB" baseline="30000">
                <a:solidFill>
                  <a:srgbClr val="283593"/>
                </a:solidFill>
                <a:latin typeface="+mn-lt"/>
              </a:rPr>
              <a:t>th</a:t>
            </a:r>
            <a:r>
              <a:rPr lang="en-GB">
                <a:solidFill>
                  <a:srgbClr val="283593"/>
                </a:solidFill>
                <a:latin typeface="+mn-lt"/>
              </a:rPr>
              <a:t> May </a:t>
            </a:r>
          </a:p>
          <a:p>
            <a:pPr lvl="1">
              <a:lnSpc>
                <a:spcPct val="100000"/>
              </a:lnSpc>
              <a:spcBef>
                <a:spcPts val="0"/>
              </a:spcBef>
            </a:pPr>
            <a:r>
              <a:rPr lang="en-GB">
                <a:solidFill>
                  <a:srgbClr val="283593"/>
                </a:solidFill>
                <a:latin typeface="+mn-lt"/>
              </a:rPr>
              <a:t>Maths (paper 2: Reasoning) – Wednesday 14</a:t>
            </a:r>
            <a:r>
              <a:rPr lang="en-GB" baseline="30000">
                <a:solidFill>
                  <a:srgbClr val="283593"/>
                </a:solidFill>
                <a:latin typeface="+mn-lt"/>
              </a:rPr>
              <a:t>th</a:t>
            </a:r>
            <a:r>
              <a:rPr lang="en-GB">
                <a:solidFill>
                  <a:srgbClr val="283593"/>
                </a:solidFill>
                <a:latin typeface="+mn-lt"/>
              </a:rPr>
              <a:t> May</a:t>
            </a:r>
          </a:p>
          <a:p>
            <a:pPr lvl="1">
              <a:lnSpc>
                <a:spcPct val="100000"/>
              </a:lnSpc>
              <a:spcBef>
                <a:spcPts val="0"/>
              </a:spcBef>
            </a:pPr>
            <a:r>
              <a:rPr lang="en-GB">
                <a:solidFill>
                  <a:srgbClr val="283593"/>
                </a:solidFill>
                <a:latin typeface="+mn-lt"/>
              </a:rPr>
              <a:t>Maths (paper 3: Reasoning) – Thursday 15</a:t>
            </a:r>
            <a:r>
              <a:rPr lang="en-GB" baseline="30000">
                <a:solidFill>
                  <a:srgbClr val="283593"/>
                </a:solidFill>
                <a:latin typeface="+mn-lt"/>
              </a:rPr>
              <a:t>th</a:t>
            </a:r>
            <a:r>
              <a:rPr lang="en-GB">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a:ln>
                  <a:noFill/>
                </a:ln>
                <a:solidFill>
                  <a:srgbClr val="000000"/>
                </a:solidFill>
                <a:effectLst/>
                <a:uLnTx/>
                <a:uFillTx/>
                <a:latin typeface="Arial"/>
                <a:sym typeface="Nunito"/>
              </a:rPr>
              <a:t>Writing is assessed using evidence collected throughout Year 6. </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a:ln>
                  <a:noFill/>
                </a:ln>
                <a:solidFill>
                  <a:srgbClr val="000000"/>
                </a:solidFill>
                <a:effectLst/>
                <a:uLnTx/>
                <a:uFillTx/>
                <a:latin typeface="Arial"/>
                <a:sym typeface="Nunito"/>
              </a:rPr>
              <a:t>There is no Year 6 SATs writing test. </a:t>
            </a: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a:t>The tests take place during normal school hours, under exam conditions. </a:t>
            </a:r>
          </a:p>
          <a:p>
            <a:r>
              <a:rPr lang="en-GB"/>
              <a:t>Children are not allowed to talk to each other from the moment the assessments are handed out until they are collected at the end of the test. </a:t>
            </a:r>
          </a:p>
          <a:p>
            <a:r>
              <a:rPr lang="en-GB"/>
              <a:t>After the tests are completed, the papers are sent away to be marked </a:t>
            </a:r>
            <a:r>
              <a:rPr lang="en-GB">
                <a:solidFill>
                  <a:srgbClr val="283593"/>
                </a:solidFill>
              </a:rPr>
              <a:t>externally</a:t>
            </a:r>
            <a:r>
              <a:rPr lang="en-GB"/>
              <a:t>. </a:t>
            </a:r>
          </a:p>
          <a:p>
            <a:r>
              <a:rPr lang="en-GB"/>
              <a:t>The results are then sent to the school in July. </a:t>
            </a:r>
          </a:p>
          <a:p>
            <a:r>
              <a:rPr lang="en-GB"/>
              <a:t>Each test lasts no longer than 60 minutes: </a:t>
            </a:r>
          </a:p>
          <a:p>
            <a:pPr lvl="1">
              <a:lnSpc>
                <a:spcPct val="100000"/>
              </a:lnSpc>
              <a:spcBef>
                <a:spcPts val="0"/>
              </a:spcBef>
            </a:pPr>
            <a:r>
              <a:rPr lang="en-GB">
                <a:solidFill>
                  <a:srgbClr val="283593"/>
                </a:solidFill>
                <a:latin typeface="+mn-lt"/>
              </a:rPr>
              <a:t>Spelling, punctuation and grammar (paper 1: Grammar/ Punctuation) – 45 minutes</a:t>
            </a:r>
          </a:p>
          <a:p>
            <a:pPr lvl="1">
              <a:lnSpc>
                <a:spcPct val="100000"/>
              </a:lnSpc>
              <a:spcBef>
                <a:spcPts val="0"/>
              </a:spcBef>
            </a:pPr>
            <a:r>
              <a:rPr lang="en-GB">
                <a:solidFill>
                  <a:srgbClr val="283593"/>
                </a:solidFill>
                <a:latin typeface="+mn-lt"/>
              </a:rPr>
              <a:t>Spelling, punctuation and grammar (paper 2: Spelling) – 15 minutes</a:t>
            </a:r>
          </a:p>
          <a:p>
            <a:pPr lvl="1">
              <a:lnSpc>
                <a:spcPct val="100000"/>
              </a:lnSpc>
              <a:spcBef>
                <a:spcPts val="0"/>
              </a:spcBef>
            </a:pPr>
            <a:r>
              <a:rPr lang="en-GB">
                <a:solidFill>
                  <a:srgbClr val="283593"/>
                </a:solidFill>
                <a:latin typeface="+mn-lt"/>
              </a:rPr>
              <a:t>Reading – 60 minutes </a:t>
            </a:r>
          </a:p>
          <a:p>
            <a:pPr lvl="1">
              <a:lnSpc>
                <a:spcPct val="100000"/>
              </a:lnSpc>
              <a:spcBef>
                <a:spcPts val="0"/>
              </a:spcBef>
            </a:pPr>
            <a:r>
              <a:rPr lang="en-GB">
                <a:solidFill>
                  <a:srgbClr val="283593"/>
                </a:solidFill>
                <a:latin typeface="+mn-lt"/>
              </a:rPr>
              <a:t>Maths (paper 1: Arithmetic) – 30 minutes</a:t>
            </a:r>
          </a:p>
          <a:p>
            <a:pPr lvl="1">
              <a:lnSpc>
                <a:spcPct val="100000"/>
              </a:lnSpc>
              <a:spcBef>
                <a:spcPts val="0"/>
              </a:spcBef>
            </a:pPr>
            <a:r>
              <a:rPr lang="en-GB">
                <a:solidFill>
                  <a:srgbClr val="283593"/>
                </a:solidFill>
                <a:latin typeface="+mn-lt"/>
              </a:rPr>
              <a:t>Maths (paper 2: Reasoning) – 40 minutes</a:t>
            </a:r>
          </a:p>
          <a:p>
            <a:pPr lvl="1">
              <a:lnSpc>
                <a:spcPct val="100000"/>
              </a:lnSpc>
              <a:spcBef>
                <a:spcPts val="0"/>
              </a:spcBef>
            </a:pPr>
            <a:r>
              <a:rPr lang="en-GB">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a:t>Tests are marked externally. Once marked, the tests will be given the following scores:</a:t>
            </a:r>
          </a:p>
          <a:p>
            <a:r>
              <a:rPr lang="en-GB"/>
              <a:t>A raw score (total number of marks achieved for each paper);</a:t>
            </a:r>
          </a:p>
          <a:p>
            <a:r>
              <a:rPr lang="en-GB"/>
              <a:t>A scaled score (see below);</a:t>
            </a:r>
          </a:p>
          <a:p>
            <a:r>
              <a:rPr lang="en-GB"/>
              <a:t>A judgement on if the National Standard has been met. </a:t>
            </a:r>
          </a:p>
          <a:p>
            <a:endParaRPr lang="en-GB"/>
          </a:p>
          <a:p>
            <a:pPr marL="114300" indent="0">
              <a:buNone/>
            </a:pPr>
            <a:r>
              <a:rPr lang="en-GB"/>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a:p>
          <a:p>
            <a:pPr marL="114300" indent="0">
              <a:buNone/>
            </a:pPr>
            <a:r>
              <a:rPr lang="en-GB"/>
              <a:t>Scaled scores range from 80 to 120. </a:t>
            </a:r>
          </a:p>
          <a:p>
            <a:pPr marL="114300" indent="0">
              <a:buNone/>
            </a:pPr>
            <a:r>
              <a:rPr lang="en-GB">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a:t>The children will have been working hard with their class teacher on developing and securing their knowledge of the technical vocabulary needed in this test.</a:t>
            </a:r>
          </a:p>
          <a:p>
            <a:pPr marL="114300" indent="0">
              <a:buNone/>
            </a:pPr>
            <a:endParaRPr lang="en-GB"/>
          </a:p>
          <a:p>
            <a:pPr marL="114300" indent="0">
              <a:buNone/>
            </a:pPr>
            <a:r>
              <a:rPr lang="en-GB"/>
              <a:t>This test focuses on:</a:t>
            </a:r>
          </a:p>
          <a:p>
            <a:r>
              <a:rPr lang="en-GB">
                <a:solidFill>
                  <a:srgbClr val="283593"/>
                </a:solidFill>
                <a:latin typeface="+mn-lt"/>
              </a:rPr>
              <a:t>Grammatical terms/ word classes;</a:t>
            </a:r>
          </a:p>
          <a:p>
            <a:r>
              <a:rPr lang="en-GB">
                <a:solidFill>
                  <a:srgbClr val="283593"/>
                </a:solidFill>
              </a:rPr>
              <a:t>Functions of sentences;</a:t>
            </a:r>
          </a:p>
          <a:p>
            <a:r>
              <a:rPr lang="en-GB">
                <a:solidFill>
                  <a:srgbClr val="283593"/>
                </a:solidFill>
                <a:latin typeface="+mn-lt"/>
              </a:rPr>
              <a:t>Combining words, phrases and clauses;</a:t>
            </a:r>
          </a:p>
          <a:p>
            <a:r>
              <a:rPr lang="en-GB">
                <a:solidFill>
                  <a:srgbClr val="283593"/>
                </a:solidFill>
              </a:rPr>
              <a:t>Verb forms, tenses and consistency;</a:t>
            </a:r>
          </a:p>
          <a:p>
            <a:r>
              <a:rPr lang="en-GB">
                <a:solidFill>
                  <a:srgbClr val="283593"/>
                </a:solidFill>
              </a:rPr>
              <a:t>Punctuation;</a:t>
            </a:r>
          </a:p>
          <a:p>
            <a:r>
              <a:rPr lang="en-GB">
                <a:solidFill>
                  <a:srgbClr val="283593"/>
                </a:solidFill>
                <a:latin typeface="+mn-lt"/>
              </a:rPr>
              <a:t>Vocabulary;</a:t>
            </a:r>
            <a:endParaRPr lang="en-GB">
              <a:solidFill>
                <a:srgbClr val="283593"/>
              </a:solidFill>
            </a:endParaRPr>
          </a:p>
          <a:p>
            <a:r>
              <a:rPr lang="en-GB">
                <a:solidFill>
                  <a:srgbClr val="283593"/>
                </a:solidFill>
                <a:latin typeface="+mn-lt"/>
              </a:rPr>
              <a:t>Standard English and formality.</a:t>
            </a:r>
          </a:p>
          <a:p>
            <a:pPr marL="114300" indent="0">
              <a:buNone/>
            </a:pPr>
            <a:endParaRPr lang="en-GB"/>
          </a:p>
          <a:p>
            <a:pPr marL="114300" indent="0">
              <a:buNone/>
            </a:pPr>
            <a:r>
              <a:rPr lang="en-GB"/>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A6C288-627D-434C-9B18-18F34F5961B4}"/>
              </a:ext>
            </a:extLst>
          </p:cNvPr>
          <p:cNvPicPr>
            <a:picLocks noChangeAspect="1"/>
          </p:cNvPicPr>
          <p:nvPr/>
        </p:nvPicPr>
        <p:blipFill>
          <a:blip r:embed="rId3"/>
          <a:stretch>
            <a:fillRect/>
          </a:stretch>
        </p:blipFill>
        <p:spPr>
          <a:xfrm>
            <a:off x="2732451" y="3297013"/>
            <a:ext cx="4445000" cy="12065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FFA6AD4D-95E7-9243-B4FD-D75BE38CCC1A}"/>
              </a:ext>
            </a:extLst>
          </p:cNvPr>
          <p:cNvPicPr>
            <a:picLocks noChangeAspect="1"/>
          </p:cNvPicPr>
          <p:nvPr/>
        </p:nvPicPr>
        <p:blipFill>
          <a:blip r:embed="rId4"/>
          <a:stretch>
            <a:fillRect/>
          </a:stretch>
        </p:blipFill>
        <p:spPr>
          <a:xfrm>
            <a:off x="4699000" y="1674350"/>
            <a:ext cx="4445000" cy="7874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06696909-BA2C-7A4C-92F3-079FDBA17C5F}"/>
              </a:ext>
            </a:extLst>
          </p:cNvPr>
          <p:cNvPicPr>
            <a:picLocks noChangeAspect="1"/>
          </p:cNvPicPr>
          <p:nvPr/>
        </p:nvPicPr>
        <p:blipFill>
          <a:blip r:embed="rId5"/>
          <a:stretch>
            <a:fillRect/>
          </a:stretch>
        </p:blipFill>
        <p:spPr>
          <a:xfrm>
            <a:off x="127000" y="1176864"/>
            <a:ext cx="4436620" cy="18000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2823760" y="1677707"/>
            <a:ext cx="4053711" cy="2825806"/>
            <a:chOff x="2823760" y="1677707"/>
            <a:chExt cx="4053711" cy="2825806"/>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2823760" y="1677707"/>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a:sym typeface="Wingdings" panose="05000000000000000000" pitchFamily="2" charset="2"/>
                </a:rPr>
                <a:t></a:t>
              </a:r>
              <a:endParaRPr lang="en-GB" sz="1200" u="sng"/>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4680338" y="2016109"/>
              <a:ext cx="1636486"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a:sym typeface="Wingdings" panose="05000000000000000000" pitchFamily="2" charset="2"/>
                </a:rPr>
                <a:t>e.g. Although, While</a:t>
              </a:r>
              <a:endParaRPr lang="en-GB" sz="1200" u="sng"/>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2974663" y="4041822"/>
              <a:ext cx="3902808" cy="461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a:sym typeface="Wingdings" panose="05000000000000000000" pitchFamily="2" charset="2"/>
                </a:rPr>
                <a:t>e.g. </a:t>
              </a:r>
              <a:r>
                <a:rPr lang="en-GB" sz="1200"/>
                <a:t>Switch off the lights!  	Please turn off the lights</a:t>
              </a:r>
              <a:endParaRPr lang="en-GB" sz="1200" u="sng"/>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a:t>Paper 2 is a shorter paper that focuses solely on spellings. </a:t>
            </a:r>
          </a:p>
          <a:p>
            <a:pPr marL="114300" indent="0">
              <a:buNone/>
            </a:pPr>
            <a:endParaRPr lang="en-GB"/>
          </a:p>
          <a:p>
            <a:pPr marL="114300" indent="0">
              <a:buNone/>
            </a:pPr>
            <a:r>
              <a:rPr lang="en-GB"/>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8</a:t>
            </a:fld>
            <a:endParaRPr lang="en"/>
          </a:p>
        </p:txBody>
      </p:sp>
      <p:pic>
        <p:nvPicPr>
          <p:cNvPr id="8" name="Picture 7">
            <a:extLst>
              <a:ext uri="{FF2B5EF4-FFF2-40B4-BE49-F238E27FC236}">
                <a16:creationId xmlns:a16="http://schemas.microsoft.com/office/drawing/2014/main" id="{F35D7784-BAA7-F04F-A7E7-141F8801DC24}"/>
              </a:ext>
            </a:extLst>
          </p:cNvPr>
          <p:cNvPicPr>
            <a:picLocks noChangeAspect="1"/>
          </p:cNvPicPr>
          <p:nvPr/>
        </p:nvPicPr>
        <p:blipFill>
          <a:blip r:embed="rId3"/>
          <a:stretch>
            <a:fillRect/>
          </a:stretch>
        </p:blipFill>
        <p:spPr>
          <a:xfrm>
            <a:off x="4251008" y="2948617"/>
            <a:ext cx="4495800" cy="2108200"/>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E8A094FE-9BAD-584A-935E-F8B485A3E399}"/>
              </a:ext>
            </a:extLst>
          </p:cNvPr>
          <p:cNvPicPr>
            <a:picLocks noChangeAspect="1"/>
          </p:cNvPicPr>
          <p:nvPr/>
        </p:nvPicPr>
        <p:blipFill>
          <a:blip r:embed="rId4"/>
          <a:stretch>
            <a:fillRect/>
          </a:stretch>
        </p:blipFill>
        <p:spPr>
          <a:xfrm>
            <a:off x="137885" y="1832180"/>
            <a:ext cx="4165600" cy="2120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a:t>Reading:</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558148"/>
            <a:ext cx="8520601" cy="4105069"/>
          </a:xfrm>
        </p:spPr>
        <p:txBody>
          <a:bodyPr/>
          <a:lstStyle/>
          <a:p>
            <a:pPr marL="114300" indent="0">
              <a:buNone/>
            </a:pPr>
            <a:r>
              <a:rPr lang="en-GB"/>
              <a:t>There is one reading test that lasts for </a:t>
            </a:r>
            <a:r>
              <a:rPr lang="en-GB">
                <a:solidFill>
                  <a:srgbClr val="283593"/>
                </a:solidFill>
              </a:rPr>
              <a:t>60 minutes</a:t>
            </a:r>
            <a:r>
              <a:rPr lang="en-GB"/>
              <a:t>. </a:t>
            </a:r>
          </a:p>
          <a:p>
            <a:pPr marL="114300" indent="0">
              <a:buNone/>
            </a:pPr>
            <a:r>
              <a:rPr lang="en-GB"/>
              <a:t>The test is designed to measure if the children’s comprehension of age-appropriate reading material meets the national standard. There are three different set texts for children to read. These could be any combination of </a:t>
            </a:r>
            <a:r>
              <a:rPr lang="en-GB">
                <a:solidFill>
                  <a:srgbClr val="283593"/>
                </a:solidFill>
              </a:rPr>
              <a:t>non-fiction, fiction and/ or poetry</a:t>
            </a:r>
            <a:r>
              <a:rPr lang="en-GB"/>
              <a:t>. </a:t>
            </a:r>
          </a:p>
          <a:p>
            <a:pPr marL="114300" indent="0">
              <a:buNone/>
            </a:pPr>
            <a:r>
              <a:rPr lang="en-GB" b="1" u="sng">
                <a:highlight>
                  <a:srgbClr val="FFFF00"/>
                </a:highlight>
              </a:rPr>
              <a:t>NO SUPPORT GIVEN</a:t>
            </a:r>
          </a:p>
          <a:p>
            <a:pPr marL="114300" indent="0">
              <a:buNone/>
            </a:pPr>
            <a:endParaRPr lang="en-GB" sz="1000"/>
          </a:p>
          <a:p>
            <a:pPr marL="114300" indent="0">
              <a:buNone/>
            </a:pPr>
            <a:r>
              <a:rPr lang="en-GB"/>
              <a:t>The test covers the following areas (known as Content Domains): </a:t>
            </a:r>
          </a:p>
          <a:p>
            <a:r>
              <a:rPr lang="en-GB" sz="1400">
                <a:solidFill>
                  <a:srgbClr val="283593"/>
                </a:solidFill>
              </a:rPr>
              <a:t>Give/ explain the meaning of words in context;</a:t>
            </a:r>
          </a:p>
          <a:p>
            <a:r>
              <a:rPr lang="en-GB" sz="1400">
                <a:solidFill>
                  <a:srgbClr val="283593"/>
                </a:solidFill>
              </a:rPr>
              <a:t>Retrieve and record information/ identify key details from fiction and non-fiction;</a:t>
            </a:r>
          </a:p>
          <a:p>
            <a:r>
              <a:rPr lang="en-GB" sz="1400">
                <a:solidFill>
                  <a:srgbClr val="283593"/>
                </a:solidFill>
              </a:rPr>
              <a:t>Summarise main ideas from more than one paragraph;</a:t>
            </a:r>
          </a:p>
          <a:p>
            <a:r>
              <a:rPr lang="en-GB" sz="1400">
                <a:solidFill>
                  <a:srgbClr val="283593"/>
                </a:solidFill>
              </a:rPr>
              <a:t>Make inferences from the text/ explain and justify inferences with evidence from the text;</a:t>
            </a:r>
          </a:p>
          <a:p>
            <a:r>
              <a:rPr lang="en-GB" sz="1400">
                <a:solidFill>
                  <a:srgbClr val="283593"/>
                </a:solidFill>
              </a:rPr>
              <a:t>Predict what might happen from details stated and implied;</a:t>
            </a:r>
          </a:p>
          <a:p>
            <a:r>
              <a:rPr lang="en-GB" sz="1400">
                <a:solidFill>
                  <a:srgbClr val="283593"/>
                </a:solidFill>
              </a:rPr>
              <a:t>Identify/ explain how information/ narrative content is related and contributes to meaning as a whole; </a:t>
            </a:r>
          </a:p>
          <a:p>
            <a:r>
              <a:rPr lang="en-GB" sz="1400">
                <a:solidFill>
                  <a:srgbClr val="283593"/>
                </a:solidFill>
              </a:rPr>
              <a:t>Identify/ explain how meaning is enhanced through choice of words and phrases;</a:t>
            </a:r>
          </a:p>
          <a:p>
            <a:r>
              <a:rPr lang="en-GB" sz="140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9</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500"/>
                                        <p:tgtEl>
                                          <p:spTgt spid="3">
                                            <p:txEl>
                                              <p:pRg st="11" end="1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fade">
                                      <p:cBhvr>
                                        <p:cTn id="3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58E926E8DB1945BED84D86366C0A04" ma:contentTypeVersion="15" ma:contentTypeDescription="Create a new document." ma:contentTypeScope="" ma:versionID="9861c591b4ea409d3b300ea205e486c1">
  <xsd:schema xmlns:xsd="http://www.w3.org/2001/XMLSchema" xmlns:xs="http://www.w3.org/2001/XMLSchema" xmlns:p="http://schemas.microsoft.com/office/2006/metadata/properties" xmlns:ns2="2111d5a9-c043-4d32-acb0-3eb4d6f38348" xmlns:ns3="33c509d9-279e-4b25-89b0-6511df2a97d1" targetNamespace="http://schemas.microsoft.com/office/2006/metadata/properties" ma:root="true" ma:fieldsID="71015b6577b1c2a81a4b08e88cb2908d" ns2:_="" ns3:_="">
    <xsd:import namespace="2111d5a9-c043-4d32-acb0-3eb4d6f38348"/>
    <xsd:import namespace="33c509d9-279e-4b25-89b0-6511df2a97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11d5a9-c043-4d32-acb0-3eb4d6f383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679f06d-d234-497a-9e1f-3f84a083560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c509d9-279e-4b25-89b0-6511df2a97d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d878c90-abfb-4457-b94b-d1bf35402fe9}" ma:internalName="TaxCatchAll" ma:showField="CatchAllData" ma:web="33c509d9-279e-4b25-89b0-6511df2a97d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111d5a9-c043-4d32-acb0-3eb4d6f38348">
      <Terms xmlns="http://schemas.microsoft.com/office/infopath/2007/PartnerControls"/>
    </lcf76f155ced4ddcb4097134ff3c332f>
    <TaxCatchAll xmlns="33c509d9-279e-4b25-89b0-6511df2a97d1" xsi:nil="true"/>
  </documentManagement>
</p:properties>
</file>

<file path=customXml/itemProps1.xml><?xml version="1.0" encoding="utf-8"?>
<ds:datastoreItem xmlns:ds="http://schemas.openxmlformats.org/officeDocument/2006/customXml" ds:itemID="{D16D982E-AEBD-46F0-9729-E1C238E50E17}">
  <ds:schemaRefs>
    <ds:schemaRef ds:uri="2111d5a9-c043-4d32-acb0-3eb4d6f38348"/>
    <ds:schemaRef ds:uri="33c509d9-279e-4b25-89b0-6511df2a97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B4F004B-00A3-4FE7-9779-FFD09D6CB037}">
  <ds:schemaRefs>
    <ds:schemaRef ds:uri="http://schemas.microsoft.com/sharepoint/v3/contenttype/forms"/>
  </ds:schemaRefs>
</ds:datastoreItem>
</file>

<file path=customXml/itemProps3.xml><?xml version="1.0" encoding="utf-8"?>
<ds:datastoreItem xmlns:ds="http://schemas.openxmlformats.org/officeDocument/2006/customXml" ds:itemID="{F3E14DEE-B3AF-4907-9E28-F03CF79B2AD8}">
  <ds:schemaRefs>
    <ds:schemaRef ds:uri="2111d5a9-c043-4d32-acb0-3eb4d6f38348"/>
    <ds:schemaRef ds:uri="33c509d9-279e-4b25-89b0-6511df2a97d1"/>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1971</Words>
  <Application>Microsoft Office PowerPoint</Application>
  <PresentationFormat>On-screen Show (16:9)</PresentationFormat>
  <Paragraphs>224</Paragraphs>
  <Slides>24</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Wingdings</vt:lpstr>
      <vt:lpstr>Nunito Sans SemiBold</vt:lpstr>
      <vt:lpstr>Cambria Math</vt:lpstr>
      <vt:lpstr>Arial</vt:lpstr>
      <vt:lpstr>Nunito</vt:lpstr>
      <vt:lpstr>TSL</vt:lpstr>
      <vt:lpstr>  Year 6 SATs (&amp; Camp) 2025 Presentation for Parents, Carers &amp; Guardians</vt:lpstr>
      <vt:lpstr>Y6 residential – Monday 16th-Wednesday 18th June</vt:lpstr>
      <vt:lpstr>What are the SATs? </vt:lpstr>
      <vt:lpstr>When and how the SATs are completed</vt:lpstr>
      <vt:lpstr>The results</vt:lpstr>
      <vt:lpstr>Grammar, Punctuation and Spelling: Paper 1 (GPS)</vt:lpstr>
      <vt:lpstr>Grammar, Punctuation and Spelling: Paper 1 (GPS)</vt:lpstr>
      <vt:lpstr>Grammar, Punctuation and Spelling: Paper 2 (spelling)</vt:lpstr>
      <vt:lpstr>Reading:</vt:lpstr>
      <vt:lpstr>Reading </vt:lpstr>
      <vt:lpstr>Reading </vt:lpstr>
      <vt:lpstr>Reading </vt:lpstr>
      <vt:lpstr>Maths:</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Things to remember about SATs</vt:lpstr>
      <vt:lpstr>What to do if you are worried about your child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Ashley Larter</dc:creator>
  <cp:lastModifiedBy>Ashley Larter</cp:lastModifiedBy>
  <cp:revision>1</cp:revision>
  <dcterms:modified xsi:type="dcterms:W3CDTF">2025-03-03T14:57:48Z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0x0101008158E926E8DB1945BED84D86366C0A04</vt:lpwstr>
  </property>
</Properties>
</file>